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3"/>
  </p:notesMasterIdLst>
  <p:sldIdLst>
    <p:sldId id="256" r:id="rId2"/>
    <p:sldId id="257" r:id="rId3"/>
    <p:sldId id="2448" r:id="rId4"/>
    <p:sldId id="2456" r:id="rId5"/>
    <p:sldId id="2457" r:id="rId6"/>
    <p:sldId id="258" r:id="rId7"/>
    <p:sldId id="836" r:id="rId8"/>
    <p:sldId id="824" r:id="rId9"/>
    <p:sldId id="2458" r:id="rId10"/>
    <p:sldId id="833" r:id="rId11"/>
    <p:sldId id="837" r:id="rId12"/>
    <p:sldId id="838" r:id="rId13"/>
    <p:sldId id="839" r:id="rId14"/>
    <p:sldId id="260" r:id="rId15"/>
    <p:sldId id="261" r:id="rId16"/>
    <p:sldId id="262" r:id="rId17"/>
    <p:sldId id="263" r:id="rId18"/>
    <p:sldId id="264" r:id="rId19"/>
    <p:sldId id="265" r:id="rId20"/>
    <p:sldId id="383" r:id="rId21"/>
    <p:sldId id="841" r:id="rId22"/>
    <p:sldId id="840" r:id="rId23"/>
    <p:sldId id="821" r:id="rId24"/>
    <p:sldId id="822" r:id="rId25"/>
    <p:sldId id="823" r:id="rId26"/>
    <p:sldId id="825" r:id="rId27"/>
    <p:sldId id="826" r:id="rId28"/>
    <p:sldId id="827" r:id="rId29"/>
    <p:sldId id="834" r:id="rId30"/>
    <p:sldId id="835" r:id="rId31"/>
    <p:sldId id="828" r:id="rId32"/>
    <p:sldId id="829" r:id="rId33"/>
    <p:sldId id="830" r:id="rId34"/>
    <p:sldId id="831" r:id="rId35"/>
    <p:sldId id="832" r:id="rId36"/>
    <p:sldId id="369" r:id="rId37"/>
    <p:sldId id="385" r:id="rId38"/>
    <p:sldId id="842" r:id="rId39"/>
    <p:sldId id="370" r:id="rId40"/>
    <p:sldId id="371" r:id="rId41"/>
    <p:sldId id="372" r:id="rId42"/>
    <p:sldId id="373" r:id="rId43"/>
    <p:sldId id="374" r:id="rId44"/>
    <p:sldId id="384" r:id="rId45"/>
    <p:sldId id="454" r:id="rId46"/>
    <p:sldId id="455" r:id="rId47"/>
    <p:sldId id="456" r:id="rId48"/>
    <p:sldId id="457" r:id="rId49"/>
    <p:sldId id="807" r:id="rId50"/>
    <p:sldId id="808" r:id="rId51"/>
    <p:sldId id="850" r:id="rId52"/>
    <p:sldId id="851" r:id="rId53"/>
    <p:sldId id="852" r:id="rId54"/>
    <p:sldId id="853" r:id="rId55"/>
    <p:sldId id="854" r:id="rId56"/>
    <p:sldId id="855" r:id="rId57"/>
    <p:sldId id="856" r:id="rId58"/>
    <p:sldId id="857" r:id="rId59"/>
    <p:sldId id="858" r:id="rId60"/>
    <p:sldId id="859" r:id="rId61"/>
    <p:sldId id="860" r:id="rId62"/>
    <p:sldId id="259" r:id="rId63"/>
    <p:sldId id="861" r:id="rId64"/>
    <p:sldId id="862" r:id="rId65"/>
    <p:sldId id="863" r:id="rId66"/>
    <p:sldId id="864" r:id="rId67"/>
    <p:sldId id="865" r:id="rId68"/>
    <p:sldId id="866" r:id="rId69"/>
    <p:sldId id="266" r:id="rId70"/>
    <p:sldId id="267" r:id="rId71"/>
    <p:sldId id="268"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Styl pośredni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00.52356" units="1/cm"/>
          <inkml:channelProperty channel="Y" name="resolution" value="50.23256" units="1/cm"/>
          <inkml:channelProperty channel="T" name="resolution" value="1" units="1/dev"/>
        </inkml:channelProperties>
      </inkml:inkSource>
      <inkml:timestamp xml:id="ts0" timeString="2025-07-08T06:25:12.284"/>
    </inkml:context>
    <inkml:brush xml:id="br0">
      <inkml:brushProperty name="width" value="0.05292" units="cm"/>
      <inkml:brushProperty name="height" value="0.05292" units="cm"/>
      <inkml:brushProperty name="color" value="#FF0000"/>
    </inkml:brush>
  </inkml:definitions>
  <inkml:trace contextRef="#ctx0" brushRef="#br0">8385 3098 0,'0'-28'93,"-28"-54"-77,-27 27 0,-27 55-16,55-27 15,-1 27-15,1 0 63,-28 27-48,0 28 1,1-28-16,-1 1 16,0-1-16,0 28 15,28-27-15,-55 26 16,27 29-16,27-29 16,1 1-1,27-27-15,-55-28 16,55 54-16,0 1 0,-55-55 15,55 83-15,-27-29 16,27-26-16,-55 27 16,55 27-1,-27-55-15,-1 1 16,28-1-16,-27 28 16,0 0-16,27-1 15,0 1-15,0 0 16,0 27-16,0-27 15,27-27 17,-27 26-32,55 29 15,-28-29-15,1 1 16,-28-27-16,54 27 16,1-55-16,0 27 15,0-27 1,0 0-16,-55 27 15,27-27 1,28 0-16,-28 0 16,1 0-1,-1 0-15,0 0 32,1 0-17,-1 0 1,1 0-1,26 0 1,-54-27 0,28-28 109</inkml:trace>
  <inkml:trace contextRef="#ctx0" brushRef="#br0" timeOffset="619.79">9481 3591 0,'54'-82'16,"-26"82"0,-1 0-16,28-28 15,-28 1-15,28 27 16,0 0-16,27 0 15,0 0-15,1 0 16,26 0-16,-54 0 16,0 0-16,-28 0 15,1 0-15</inkml:trace>
  <inkml:trace contextRef="#ctx0" brushRef="#br0" timeOffset="1272.5">9316 3975 0,'28'0'15,"26"0"1,-26 0 0,27 0-16,-28-28 15,28 28-15,0 0 16,-1 0-16,29-27 15,54 27-15,54 0 16,1 0-16,0 0 16,-137 0-16</inkml:trace>
  <inkml:trace contextRef="#ctx0" brushRef="#br0" timeOffset="2476.41">13563 3646 0,'0'-27'16,"0"-1"-16,0 1 15,0-1-15,0 1 32,0-1-17,0-26-15,-27 54 16,-1-55-16,1 55 15,-28-28-15,0 1 0,1 27 16,-1-27-16,-27 27 16,27-28-1,0 28-15,28 0 16,-1 0-16,-27 0 16,28 0-16,-28 55 15,28 0-15,-55 0 16,54-28-16,-27 28 15,-27 0-15,82 0 16,-55 27-16,55-27 16,0-1-16,0 1 15,0 0-15,0 0 16,0 27-16,0-27 16,28 0-16,54-28 15,-27 1-15,0-28 16,-55 27-1,27-27 32,55 0-47,-27 0 16,-28-27-16,28-1 16,27 1-16,-27-1 15,0-27-15,-28 55 16,-27-27-16,55 0 15,-27-1-15,-1-27 16,28-54-16,-55-1 16,0 28-16,27 0 15,-27 54-15,0-27 16,0 83 156,0 82-172,28 27 15,-28 27-15,54 55 16,-26-82-16,-28 28 16,27-56-16,55-54 15,-54-55-15,-1 0 78,1-55-78,26-27 16,1-55-16</inkml:trace>
  <inkml:trace contextRef="#ctx0" brushRef="#br0" timeOffset="2949.22">15481 2906 0,'28'82'15,"-28"28"1,27 54-16,-27-27 15,0 28-15,0-28 16,0-28-16,27-26 16,-27-29-16,55 29 15,-55-56 1</inkml:trace>
  <inkml:trace contextRef="#ctx0" brushRef="#br0" timeOffset="3605.67">15235 3454 0,'27'0'47,"28"0"-31,-55-27-16,27 27 15,1 0-15,-1 0 16,0 0-16,28 0 16,0-28-16,-28 28 15,1 0-15,27 0 47,-1-55-31,-26 55-16,54 0 15,-27 0-15</inkml:trace>
  <inkml:trace contextRef="#ctx0" brushRef="#br0" timeOffset="4992.8">17153 2330 0,'0'28'31,"27"54"-31,1 110 16,-28-55-16,54 55 16,-26 27-16,-1-55 15,-27-27-15,0 28 16,28-55-16,-28-28 15,0-27-15,0-1 16,27-81 156,28-28-156,0 0-16,-28 1 15,0-29-15,56 29 0,-83 26 16,54 1-1,-26-1-15,-1 1 16,55-28-16,-54 55 125,-1 0-109,1 0 15,-1 0-31,0 82 16,1-27-1,27 0-15,-28-28 16,-27 28-16,0-27 15,0 26 1,0 1 0,0-27-16,0-1 15,-27 28 48,27-28-48,-55 1-15,55-1 16,-28-27 15,1 0-31,0 0 16,-1 0-16,1 0 16,-1 0-16,1 0 31,27-27-16,-55 27-15,55-55 16,0 27-16,-55-26 16,28 26-16,0-27 15,-1 55-15,28-27 16,-27 27 78,27-27-94,-28 27 15</inkml:trace>
  <inkml:trace contextRef="#ctx0" brushRef="#br0" timeOffset="20308.53">9015 8963 0,'-28'0'0,"-26"-27"32,54 0-32,-28 27 15,-54 0-15,82-28 16,-55 28-16,0 0 16,1 0-16,-1 0 15,27 0-15,1 0 16,-28 0 31,-82 55-47,28 27 15,-56 28-15,56 0 16,81-83-16,28 0 16,0 1-1,28 27 1,-28-1-1,0 1-15,54-27 16,1-1 0,-27-27-1,-28 55-15,27-55 16,0 0-16,1 0 16,-1 0-1,1 0 1,-1-27-1,28-28 1,0 55-16,-28-55 16,28 0-16,-28 0 15,28 28-15,-55-1 16,55 1-16,-55 0 16,27-28-16,1 0 15,-1-27-15,-27 27 16,0-27-16,0 27 15,27 0-15,-27 28 32,0-1-32,0-27 15,0 28-15,0 0 16,0-1-16,28 28 94,-1 82-79,-27-54 1,28 27-16,-28-1 16,27 29-16,0 54 15,1-28-15,-28-26 16,27-56-16,1-27 15,-28-27 79,0-28-94</inkml:trace>
  <inkml:trace contextRef="#ctx0" brushRef="#br0" timeOffset="21805.99">8056 12198 0,'0'27'16,"0"28"-16,0 55 16,0 27-16,0 27 15,0 1-15,0-1 16,0-54-16,0-28 16,0-27-16,0 0 15,0-28-15,0 1 63,0-1-63,0 0 15,0-81 95,0-1-95,27-28-15,1 29 16,-28-1-16,27 0 16,28 0-16,-55-27 15,82 55-15,-55-28 16,1 27-16,-1 28 15,1 0 64,-1 0-79,28 0 46,0 28-30,-28-1 0,0 1-16,-27-1 31,0 0-15,0 1-16,0 27 15,55-1-15,-55 29 16,0-56-16,0 28 0,0 0 15,0-28 1,0 28-16,0 0 16,0-28-1,-27-27 1,27 55-16,-28-55 31,1 0-15,-28 0-16,28 0 15,-1 0-15,1 0 47,-28 0-31,28 0 0,27-27-16,-28 27 15,1 0 16,0 0-15,-1 0 0,-27-55-1,1 55 17,26-28-17,-27 28-15,55-27 16,0 0 109</inkml:trace>
  <inkml:trace contextRef="#ctx0" brushRef="#br0" timeOffset="23692.92">20413 10170 0,'-27'0'15,"0"0"1,-1 0 0,1 0 15,-1 0-16,-26 0-15,-1 27 16,0 0-16,-82 1 16,-27 27-16,27-28 15,27 28-15,-27 0 16,82-28-16,0 55 16,28-27-16,0 0 15,-1-28-15,28 28 16,-27 0-16,27 27 15,0-27-15,0 0 16,0 0-16,0-1 16,0 29-16,27-28 15,1-28-15,-1 28 16,28 27-16,-28-27 16,28 0-16,-28-1 15,28 1-15,0-27 16,27-28-16,-82 27 15,28 0-15,-1-27 16,28 0-16,-28 0 16,1 0-16,-1 0 78,0-54-63,1 26-15,27-27 16,-28 28-16,0 27 16,56-27 31,-29-1-32,1 28-15,27 0 16,-27 0-16,0 0 15,-28 0-15,-27-27 219,28 27-203,-28-28-16</inkml:trace>
  <inkml:trace contextRef="#ctx0" brushRef="#br0" timeOffset="25299.68">10494 9375 0,'28'0'0,"-1"0"31,28 0-31,27 0 16,83 0-16,54 54 16,55-26-16,55 27 15,-1 0-15,1-28 16,-27 0-16,-28-27 15,27 0-15,-54 55 16,-1 0-16,-54-28 16,-28-27-16,-27 28 0,0-1 15,-54 1 1,-1-28-16,27 27 16,-26-27-16,-1 0 15,-27 55-15,-1-55 16,-26 0-16,-1 0 62,28 55-62,0-55 16,-28 27-16,55 0 16,83 1-1,-28-1-15,-55-27 16,-27 0-16</inkml:trace>
  <inkml:trace contextRef="#ctx0" brushRef="#br0" timeOffset="25908.98">15673 9621 0,'55'28'31,"27"27"-15,-27-28-16,27 28 0,55-28 15,-82 55 1,0-82-16,0 55 16,-55-27-16,27-28 15,-27 27-15,0 0 78,0 1-62,-27 54-16,-1-27 16,-27 0-16,-27 0 15,55-55-15,-1 0 16,1 0 0,-1 54 46,-26 1-46,-29 0-16,56 0 15,-55-28-15,54-27 16</inkml:trace>
  <inkml:trace contextRef="#ctx0" brushRef="#br0" timeOffset="26829.11">11015 13267 0,'27'-28'46,"28"28"-46,27-54 16,138-56 0,81 0-16,28 56 15,82-1-15,27-55 0,-54 0 16,54 28-16,-82 0 16,28 27-16,-55-27 15,-83 55-15,-54-1 16,-27-27-16,-111 55 15,1 0-15,-27-55 16,-1 55 15,0 0-15,56 0-16,-56-27 16,55 0-16,55-28 15,-55 55-15,1 0 16,-28-55-16,-1 55 15,-54-27 1</inkml:trace>
  <inkml:trace contextRef="#ctx0" brushRef="#br0" timeOffset="27475.11">16276 11787 0,'27'0'0,"28"0"31,-27 0-15,-1 0-16,0 0 15,56 27 17,-56-27-32,55 0 15,28 55-15,27-28 16,-55 1-16,-82-1 94,-27 28-94,-1 27 15,-54-27 1,-55 0-16,0 55 16,-27-28-16,54-55 15,-27 1-15,110 26 16,-1-54 109,1 0-94</inkml:trace>
  <inkml:trace contextRef="#ctx0" brushRef="#br0" timeOffset="28592.93">13481 6469 0,'27'0'78,"28"0"-78,55-27 16,82-1-16,27-54 15,55 27-15,-55 28 16,-55-28-16,-109 55 16,-27 27 62,-1 83-63,-27-28-15,27-27 16,-27-27-16,0 26 16,0 1-16,0 0 15,0 27-15,-54 55 16,-29 0-16,56-54 16,-28-29-16,55-26 15,-55-1 1,55 1-16,-54 26 15,26 1-15,28-27 16,-27 54-16,-1-27 16,-26 0-16,26-1 15,1 29-15,27-29 16,0-26-16,0-1 16,0 1-16,27-28 15,-27 54 1,55-54-16,0 0 15,0 0 1,-28 0 15,28 0-31,0-54 16,-1 54-16,1 0 16,55-55-16,-83 55 15,1 0-15</inkml:trace>
  <inkml:trace contextRef="#ctx0" brushRef="#br0" timeOffset="29491.98">14550 8635 0,'0'-28'16,"0"1"-1,82-28-15,-27 0 16,-28 28-16,28 27 15,0 0-15,-1 27 94,1 28-94,-55 0 16,0-28-16,55 28 15,-55-28-15,0 1 16,0 27-16,0 27 16,0-55-1,0 1-15,-27-28 63,-1 0-48,1 0-15,-28 0 16,28 0 0,27-28-1,-55 1 1,27-1-16,28-26 16,-27 54-16,27-28 15,0 1 16,0-1-15,0 1-16,0 0 16,0-1-1,0 1 1,82-1-16,-54 1 16,54 0-16,-27 27 15,-1-28-15,1 28 16</inkml:trace>
  <inkml:trace contextRef="#ctx0" brushRef="#br0" timeOffset="-193751.46">8111 16172 0,'0'-27'0,"0"0"78,0-1-62</inkml:trace>
  <inkml:trace contextRef="#ctx0" brushRef="#br0" timeOffset="-192884.73">14111 14829 0</inkml:trace>
  <inkml:trace contextRef="#ctx0" brushRef="#br0" timeOffset="-192420.79">21372 17406 0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F10DC-8FF0-451F-A298-4A77BCB56E49}" type="datetimeFigureOut">
              <a:rPr lang="pl-PL" smtClean="0"/>
              <a:t>08.07.2025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5D325-B4C0-4D3A-BD1B-0E457C797333}" type="slidenum">
              <a:rPr lang="pl-PL" smtClean="0"/>
              <a:t>‹#›</a:t>
            </a:fld>
            <a:endParaRPr lang="pl-PL"/>
          </a:p>
        </p:txBody>
      </p:sp>
    </p:spTree>
    <p:extLst>
      <p:ext uri="{BB962C8B-B14F-4D97-AF65-F5344CB8AC3E}">
        <p14:creationId xmlns:p14="http://schemas.microsoft.com/office/powerpoint/2010/main" val="336170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3</a:t>
            </a:fld>
            <a:endParaRPr lang="pl-PL"/>
          </a:p>
        </p:txBody>
      </p:sp>
    </p:spTree>
    <p:extLst>
      <p:ext uri="{BB962C8B-B14F-4D97-AF65-F5344CB8AC3E}">
        <p14:creationId xmlns:p14="http://schemas.microsoft.com/office/powerpoint/2010/main" val="611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B7AB-F067-AB6C-9B61-921508D4494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06638D1-73C8-1D21-B168-30DA5ECA74C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E623F92-043A-08CF-1AA9-39017EFC833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E8282A33-E7EB-7832-3F8D-DC6119DE17E1}"/>
              </a:ext>
            </a:extLst>
          </p:cNvPr>
          <p:cNvSpPr>
            <a:spLocks noGrp="1"/>
          </p:cNvSpPr>
          <p:nvPr>
            <p:ph type="sldNum" sz="quarter" idx="5"/>
          </p:nvPr>
        </p:nvSpPr>
        <p:spPr/>
        <p:txBody>
          <a:bodyPr/>
          <a:lstStyle/>
          <a:p>
            <a:fld id="{A2514D64-BFD3-464E-8A52-07B4CA58294A}" type="slidenum">
              <a:rPr lang="pl-PL" smtClean="0"/>
              <a:pPr/>
              <a:t>57</a:t>
            </a:fld>
            <a:endParaRPr lang="pl-PL"/>
          </a:p>
        </p:txBody>
      </p:sp>
    </p:spTree>
    <p:extLst>
      <p:ext uri="{BB962C8B-B14F-4D97-AF65-F5344CB8AC3E}">
        <p14:creationId xmlns:p14="http://schemas.microsoft.com/office/powerpoint/2010/main" val="2872819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ADE1-020D-FA1F-828E-F15A12F79F0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0C00230-64AB-271E-1A73-E1007783B32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9F6E54-9AC5-4F1F-7123-2569A2352A1F}"/>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398118E-1A47-E001-E8B3-2F73482EBD98}"/>
              </a:ext>
            </a:extLst>
          </p:cNvPr>
          <p:cNvSpPr>
            <a:spLocks noGrp="1"/>
          </p:cNvSpPr>
          <p:nvPr>
            <p:ph type="sldNum" sz="quarter" idx="5"/>
          </p:nvPr>
        </p:nvSpPr>
        <p:spPr/>
        <p:txBody>
          <a:bodyPr/>
          <a:lstStyle/>
          <a:p>
            <a:fld id="{A2514D64-BFD3-464E-8A52-07B4CA58294A}" type="slidenum">
              <a:rPr lang="pl-PL" smtClean="0"/>
              <a:pPr/>
              <a:t>58</a:t>
            </a:fld>
            <a:endParaRPr lang="pl-PL"/>
          </a:p>
        </p:txBody>
      </p:sp>
    </p:spTree>
    <p:extLst>
      <p:ext uri="{BB962C8B-B14F-4D97-AF65-F5344CB8AC3E}">
        <p14:creationId xmlns:p14="http://schemas.microsoft.com/office/powerpoint/2010/main" val="65221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4</a:t>
            </a:fld>
            <a:endParaRPr lang="pl-PL"/>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3395-0937-03B2-B41F-B6655A52B4E4}"/>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D5576F66-C921-A794-A6C0-F2C7E744F0B4}"/>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8FDBFDF4-2C05-05BC-8409-56360DF66AD3}"/>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4F1F6642-D796-31C9-D7C0-A6F201546EC8}"/>
              </a:ext>
            </a:extLst>
          </p:cNvPr>
          <p:cNvSpPr>
            <a:spLocks noGrp="1"/>
          </p:cNvSpPr>
          <p:nvPr>
            <p:ph type="sldNum" sz="quarter" idx="5"/>
          </p:nvPr>
        </p:nvSpPr>
        <p:spPr/>
        <p:txBody>
          <a:bodyPr rtlCol="0"/>
          <a:lstStyle/>
          <a:p>
            <a:pPr rtl="0"/>
            <a:fld id="{228B34ED-4CDD-41C9-90F7-D768D5559A6F}" type="slidenum">
              <a:rPr lang="pl-PL" smtClean="0"/>
              <a:t>5</a:t>
            </a:fld>
            <a:endParaRPr lang="pl-PL"/>
          </a:p>
        </p:txBody>
      </p:sp>
    </p:spTree>
    <p:extLst>
      <p:ext uri="{BB962C8B-B14F-4D97-AF65-F5344CB8AC3E}">
        <p14:creationId xmlns:p14="http://schemas.microsoft.com/office/powerpoint/2010/main" val="22471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11</a:t>
            </a:fld>
            <a:endParaRPr lang="pl-PL"/>
          </a:p>
        </p:txBody>
      </p:sp>
    </p:spTree>
    <p:extLst>
      <p:ext uri="{BB962C8B-B14F-4D97-AF65-F5344CB8AC3E}">
        <p14:creationId xmlns:p14="http://schemas.microsoft.com/office/powerpoint/2010/main" val="24682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18</a:t>
            </a:fld>
            <a:endParaRPr lang="pl-PL"/>
          </a:p>
        </p:txBody>
      </p:sp>
    </p:spTree>
    <p:extLst>
      <p:ext uri="{BB962C8B-B14F-4D97-AF65-F5344CB8AC3E}">
        <p14:creationId xmlns:p14="http://schemas.microsoft.com/office/powerpoint/2010/main" val="176384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20</a:t>
            </a:fld>
            <a:endParaRPr lang="pl-PL"/>
          </a:p>
        </p:txBody>
      </p:sp>
    </p:spTree>
    <p:extLst>
      <p:ext uri="{BB962C8B-B14F-4D97-AF65-F5344CB8AC3E}">
        <p14:creationId xmlns:p14="http://schemas.microsoft.com/office/powerpoint/2010/main" val="103204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28</a:t>
            </a:fld>
            <a:endParaRPr lang="pl-PL"/>
          </a:p>
        </p:txBody>
      </p:sp>
    </p:spTree>
    <p:extLst>
      <p:ext uri="{BB962C8B-B14F-4D97-AF65-F5344CB8AC3E}">
        <p14:creationId xmlns:p14="http://schemas.microsoft.com/office/powerpoint/2010/main" val="3260462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47</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56</a:t>
            </a:fld>
            <a:endParaRPr lang="pl-PL"/>
          </a:p>
        </p:txBody>
      </p:sp>
    </p:spTree>
    <p:extLst>
      <p:ext uri="{BB962C8B-B14F-4D97-AF65-F5344CB8AC3E}">
        <p14:creationId xmlns:p14="http://schemas.microsoft.com/office/powerpoint/2010/main" val="413834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7/8/2025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923A1CC3-2375-41D4-9E03-427CAF2A4C1A}" type="datetimeFigureOut">
              <a:rPr lang="en-US" dirty="0"/>
              <a:t>7/8/2025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FF16868-8199-4C2C-A5B1-63AEE139F88E}" type="datetimeFigureOut">
              <a:rPr lang="en-US" dirty="0"/>
              <a:t>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D9FF7F-6988-44CC-821B-644E70CD2F73}" type="datetimeFigureOut">
              <a:rPr lang="en-US" dirty="0"/>
              <a:t>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5C12C299-16B2-4475-990D-751901EACC14}" type="datetimeFigureOut">
              <a:rPr lang="en-US" dirty="0"/>
              <a:t>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7/8/2025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7/8/2025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08.07.2025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681039" y="1484784"/>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6211889" y="1491857"/>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2920236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08.07.2025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66143" y="6385718"/>
            <a:ext cx="946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4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4596" y="6451601"/>
            <a:ext cx="1066800" cy="163383"/>
          </a:xfrm>
          <a:prstGeom prst="rect">
            <a:avLst/>
          </a:prstGeom>
        </p:spPr>
      </p:pic>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69339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08.07.2025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2163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4596" y="6451601"/>
            <a:ext cx="1066800" cy="163383"/>
          </a:xfrm>
          <a:prstGeom prst="rect">
            <a:avLst/>
          </a:prstGeom>
        </p:spPr>
      </p:pic>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2" name="Tytuł 1"/>
          <p:cNvSpPr>
            <a:spLocks noGrp="1"/>
          </p:cNvSpPr>
          <p:nvPr>
            <p:ph type="title" hasCustomPrompt="1"/>
          </p:nvPr>
        </p:nvSpPr>
        <p:spPr>
          <a:xfrm>
            <a:off x="609600" y="143153"/>
            <a:ext cx="10972800" cy="934076"/>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4002477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067" y="6451600"/>
            <a:ext cx="10668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9"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609600" y="1138187"/>
            <a:ext cx="10981267" cy="5218163"/>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609600" y="6356351"/>
            <a:ext cx="550333" cy="364067"/>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79751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067" y="6451600"/>
            <a:ext cx="10668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11"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609600" y="6356351"/>
            <a:ext cx="550333" cy="364067"/>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6047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ytuł">
    <p:bg>
      <p:bgRef idx="1001">
        <a:schemeClr val="bg1"/>
      </p:bgRef>
    </p:bg>
    <p:spTree>
      <p:nvGrpSpPr>
        <p:cNvPr id="1" name=""/>
        <p:cNvGrpSpPr/>
        <p:nvPr/>
      </p:nvGrpSpPr>
      <p:grpSpPr>
        <a:xfrm>
          <a:off x="0" y="0"/>
          <a:ext cx="0" cy="0"/>
          <a:chOff x="0" y="0"/>
          <a:chExt cx="0" cy="0"/>
        </a:xfrm>
      </p:grpSpPr>
      <p:sp>
        <p:nvSpPr>
          <p:cNvPr id="3" name="Obraz — symbol zastępczy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l-PL" noProof="0"/>
              <a:t>Kliknij ikonę, aby dodać obraz</a:t>
            </a:r>
          </a:p>
        </p:txBody>
      </p:sp>
      <p:sp>
        <p:nvSpPr>
          <p:cNvPr id="14" name="Tekst — symbol zastępczy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l-PL" noProof="0"/>
              <a:t>Kliknij, aby edytować style wzorca tekstu</a:t>
            </a:r>
          </a:p>
        </p:txBody>
      </p:sp>
      <p:sp>
        <p:nvSpPr>
          <p:cNvPr id="7" name="Tekst — symbol zastępczy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vl1pPr>
          </a:lstStyle>
          <a:p>
            <a:pPr rtl="0"/>
            <a:r>
              <a:rPr lang="pl-PL" spc="300" noProof="0"/>
              <a:t>PRZEGLĄD ROCZNY</a:t>
            </a:r>
          </a:p>
        </p:txBody>
      </p:sp>
      <p:sp>
        <p:nvSpPr>
          <p:cNvPr id="2" name="Tytuł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vl1pPr>
          </a:lstStyle>
          <a:p>
            <a:pPr rtl="0"/>
            <a:r>
              <a:rPr lang="pl-PL" noProof="0"/>
              <a:t>Kliknij, aby edytować style wzorca TEKSTU</a:t>
            </a:r>
          </a:p>
        </p:txBody>
      </p:sp>
    </p:spTree>
    <p:extLst>
      <p:ext uri="{BB962C8B-B14F-4D97-AF65-F5344CB8AC3E}">
        <p14:creationId xmlns:p14="http://schemas.microsoft.com/office/powerpoint/2010/main" val="396957496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odsumowanie">
    <p:spTree>
      <p:nvGrpSpPr>
        <p:cNvPr id="1" name=""/>
        <p:cNvGrpSpPr/>
        <p:nvPr/>
      </p:nvGrpSpPr>
      <p:grpSpPr>
        <a:xfrm>
          <a:off x="0" y="0"/>
          <a:ext cx="0" cy="0"/>
          <a:chOff x="0" y="0"/>
          <a:chExt cx="0" cy="0"/>
        </a:xfrm>
      </p:grpSpPr>
      <p:sp>
        <p:nvSpPr>
          <p:cNvPr id="9" name="Obraz — symbol zastępczy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rtlCol="0" anchor="ctr"/>
          <a:lstStyle>
            <a:lvl1pPr marL="0" indent="0" algn="ctr">
              <a:buNone/>
              <a:defRPr/>
            </a:lvl1pPr>
          </a:lstStyle>
          <a:p>
            <a:pPr rtl="0"/>
            <a:r>
              <a:rPr lang="pl-PL" noProof="0"/>
              <a:t>Kliknij ikonę, aby dodać obraz</a:t>
            </a:r>
          </a:p>
        </p:txBody>
      </p:sp>
      <p:sp>
        <p:nvSpPr>
          <p:cNvPr id="11" name="Numer slajdu — symbol zastępczy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l-PL" noProof="0" smtClean="0"/>
              <a:t>‹#›</a:t>
            </a:fld>
            <a:endParaRPr lang="pl-PL" noProof="0"/>
          </a:p>
        </p:txBody>
      </p:sp>
      <p:sp>
        <p:nvSpPr>
          <p:cNvPr id="16" name="Zawartość — symbol zastępczy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vl1pPr>
          </a:lstStyle>
          <a:p>
            <a:pPr marL="0" indent="0" rtl="0">
              <a:lnSpc>
                <a:spcPct val="100000"/>
              </a:lnSpc>
              <a:buNone/>
            </a:pPr>
            <a:r>
              <a:rPr lang="pl-PL" sz="1600" noProof="0">
                <a:cs typeface="Biome Light" panose="020B0303030204020804" pitchFamily="34" charset="0"/>
              </a:rPr>
              <a:t>Kliknij, aby edytować styl wzorca tekstu.</a:t>
            </a:r>
          </a:p>
          <a:p>
            <a:pPr marL="0" indent="0" rtl="0">
              <a:buNone/>
            </a:pPr>
            <a:endParaRPr lang="pl-PL" noProof="0"/>
          </a:p>
        </p:txBody>
      </p:sp>
      <p:sp>
        <p:nvSpPr>
          <p:cNvPr id="17" name="Numer slajdu — symbol zastępczy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pl-PL" noProof="0" smtClean="0"/>
              <a:pPr/>
              <a:t>‹#›</a:t>
            </a:fld>
            <a:endParaRPr lang="pl-PL" noProof="0"/>
          </a:p>
        </p:txBody>
      </p:sp>
      <p:sp>
        <p:nvSpPr>
          <p:cNvPr id="7" name="Tytuł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l-PL" noProof="0"/>
              <a:t>Kliknij, aby edytować styl wzorca tytułu</a:t>
            </a:r>
          </a:p>
        </p:txBody>
      </p:sp>
      <p:sp>
        <p:nvSpPr>
          <p:cNvPr id="2" name="Prostokąt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9770305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lan spotkania">
    <p:spTree>
      <p:nvGrpSpPr>
        <p:cNvPr id="1" name=""/>
        <p:cNvGrpSpPr/>
        <p:nvPr/>
      </p:nvGrpSpPr>
      <p:grpSpPr>
        <a:xfrm>
          <a:off x="0" y="0"/>
          <a:ext cx="0" cy="0"/>
          <a:chOff x="0" y="0"/>
          <a:chExt cx="0" cy="0"/>
        </a:xfrm>
      </p:grpSpPr>
      <p:sp>
        <p:nvSpPr>
          <p:cNvPr id="11" name="Obraz — symbol zastępczy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rtlCol="0" anchor="ctr"/>
          <a:lstStyle>
            <a:lvl1pPr marL="0" indent="0" algn="ctr">
              <a:buNone/>
              <a:defRPr/>
            </a:lvl1pPr>
          </a:lstStyle>
          <a:p>
            <a:pPr rtl="0"/>
            <a:r>
              <a:rPr lang="pl-PL" noProof="0"/>
              <a:t>Kliknij ikonę, aby dodać obraz</a:t>
            </a:r>
          </a:p>
        </p:txBody>
      </p:sp>
      <p:sp>
        <p:nvSpPr>
          <p:cNvPr id="2" name="Tytuł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vl1pPr>
          </a:lstStyle>
          <a:p>
            <a:pPr rtl="0"/>
            <a:r>
              <a:rPr lang="pl-PL" noProof="0"/>
              <a:t>Tytuł</a:t>
            </a:r>
          </a:p>
        </p:txBody>
      </p:sp>
      <p:sp>
        <p:nvSpPr>
          <p:cNvPr id="5" name="Stopka — symbol zastępczy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pl-PL" noProof="0"/>
              <a:t>Dodaj stopkę</a:t>
            </a:r>
          </a:p>
        </p:txBody>
      </p:sp>
      <p:sp>
        <p:nvSpPr>
          <p:cNvPr id="6" name="Numer slajdu — symbol zastępczy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pl-PL" noProof="0" smtClean="0"/>
              <a:t>‹#›</a:t>
            </a:fld>
            <a:endParaRPr lang="pl-PL" noProof="0"/>
          </a:p>
        </p:txBody>
      </p:sp>
      <p:sp>
        <p:nvSpPr>
          <p:cNvPr id="13" name="Tekst — symbol zastępczy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rtlCol="0">
            <a:noAutofit/>
          </a:bodyPr>
          <a:lstStyle>
            <a:lvl1pPr marL="0" indent="0">
              <a:buNone/>
              <a:defRPr sz="1800" spc="300"/>
            </a:lvl1pPr>
          </a:lstStyle>
          <a:p>
            <a:pPr lvl="0" rtl="0"/>
            <a:r>
              <a:rPr lang="pl-PL" noProof="0"/>
              <a:t>KLIKNIJ, ABY EDYTOWAĆ STYLE WZORCÓW TEKSTU</a:t>
            </a:r>
          </a:p>
        </p:txBody>
      </p:sp>
      <p:sp>
        <p:nvSpPr>
          <p:cNvPr id="3" name="Prostokąt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81759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F34E6425-0181-43F2-84FC-787E803FD2F8}" type="datetimeFigureOut">
              <a:rPr lang="en-US" dirty="0"/>
              <a:t>7/8/2025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7/8/2025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7/8/2025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7/8/2025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7/8/2025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76E86A4C-8E40-4F87-A4F0-01A0687C5742}" type="datetimeFigureOut">
              <a:rPr lang="en-US" dirty="0"/>
              <a:t>7/8/2025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5E72C73-2D91-4E12-BA25-F0AA0C03599B}" type="datetimeFigureOut">
              <a:rPr lang="en-US" dirty="0"/>
              <a:t>7/8/2025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7/8/2025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ingtree.com/demystifying-artificial-intelligence-what-you-need-to-know-about-ai/"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actualidadjoven.es/te-explicamos/los-teatros-del-canal-reviven-a-alan-turing-el-hombre-que-derroto-a-los-nazi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osce.org/mc/87212"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xhere.com/zh/photo/1575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jpeg"/><Relationship Id="rId1" Type="http://schemas.openxmlformats.org/officeDocument/2006/relationships/slideLayout" Target="../slideLayouts/slideLayout10.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18.jp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hyperlink" Target="https://sco.wikipedia.org/wiki/Facebook" TargetMode="External"/><Relationship Id="rId18" Type="http://schemas.openxmlformats.org/officeDocument/2006/relationships/image" Target="../media/image28.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5.png"/><Relationship Id="rId17" Type="http://schemas.openxmlformats.org/officeDocument/2006/relationships/hyperlink" Target="https://en.wikipedia.org/wiki/Google_logo" TargetMode="External"/><Relationship Id="rId2" Type="http://schemas.openxmlformats.org/officeDocument/2006/relationships/image" Target="../media/image20.png"/><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22.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4.jpg"/><Relationship Id="rId19" Type="http://schemas.openxmlformats.org/officeDocument/2006/relationships/hyperlink" Target="http://whatchareading.com/havent-forgotten-k-jessica-jones/" TargetMode="External"/><Relationship Id="rId4" Type="http://schemas.openxmlformats.org/officeDocument/2006/relationships/image" Target="../media/image21.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hyperlink" Target="https://www.nlp-techniques.org/nlp-training-online/" TargetMode="External"/><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raz 4" descr="Obraz zawierający światło, Ludzka twarz, sztuka, noc&#10;&#10;Opis wygenerowany automatycznie">
            <a:extLst>
              <a:ext uri="{FF2B5EF4-FFF2-40B4-BE49-F238E27FC236}">
                <a16:creationId xmlns:a16="http://schemas.microsoft.com/office/drawing/2014/main" id="{DA89EBBD-C06D-78EA-4EB5-1362A700C812}"/>
              </a:ext>
            </a:extLst>
          </p:cNvPr>
          <p:cNvPicPr>
            <a:picLocks noChangeAspect="1"/>
          </p:cNvPicPr>
          <p:nvPr/>
        </p:nvPicPr>
        <p:blipFill>
          <a:blip r:embed="rId2">
            <a:extLst>
              <a:ext uri="{837473B0-CC2E-450A-ABE3-18F120FF3D39}">
                <a1611:picAttrSrcUrl xmlns:a1611="http://schemas.microsoft.com/office/drawing/2016/11/main" r:id="rId3"/>
              </a:ext>
            </a:extLst>
          </a:blip>
          <a:srcRect r="-1" b="2679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Shape 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134B9966-BED9-B7A1-7D59-5ECDC11B2B9D}"/>
              </a:ext>
            </a:extLst>
          </p:cNvPr>
          <p:cNvSpPr>
            <a:spLocks noGrp="1"/>
          </p:cNvSpPr>
          <p:nvPr>
            <p:ph type="ctrTitle"/>
          </p:nvPr>
        </p:nvSpPr>
        <p:spPr>
          <a:xfrm>
            <a:off x="892199" y="4854346"/>
            <a:ext cx="10407602" cy="868026"/>
          </a:xfrm>
        </p:spPr>
        <p:txBody>
          <a:bodyPr>
            <a:normAutofit/>
          </a:bodyPr>
          <a:lstStyle/>
          <a:p>
            <a:pPr algn="ctr"/>
            <a:r>
              <a:rPr lang="pl-PL" sz="4400">
                <a:solidFill>
                  <a:srgbClr val="EBEBEB"/>
                </a:solidFill>
              </a:rPr>
              <a:t>Wstęp do sztucznej inteligencji</a:t>
            </a:r>
          </a:p>
        </p:txBody>
      </p:sp>
      <p:sp>
        <p:nvSpPr>
          <p:cNvPr id="3" name="Podtytuł 2">
            <a:extLst>
              <a:ext uri="{FF2B5EF4-FFF2-40B4-BE49-F238E27FC236}">
                <a16:creationId xmlns:a16="http://schemas.microsoft.com/office/drawing/2014/main" id="{2780DF62-CBD8-281F-A417-1BA9D04A1453}"/>
              </a:ext>
            </a:extLst>
          </p:cNvPr>
          <p:cNvSpPr>
            <a:spLocks noGrp="1"/>
          </p:cNvSpPr>
          <p:nvPr>
            <p:ph type="subTitle" idx="1"/>
          </p:nvPr>
        </p:nvSpPr>
        <p:spPr>
          <a:xfrm>
            <a:off x="892199" y="5722374"/>
            <a:ext cx="10407602" cy="487924"/>
          </a:xfrm>
        </p:spPr>
        <p:txBody>
          <a:bodyPr>
            <a:normAutofit/>
          </a:bodyPr>
          <a:lstStyle/>
          <a:p>
            <a:pPr algn="ctr"/>
            <a:r>
              <a:rPr lang="pl-PL" dirty="0">
                <a:solidFill>
                  <a:schemeClr val="tx2">
                    <a:lumMod val="40000"/>
                    <a:lumOff val="60000"/>
                  </a:schemeClr>
                </a:solidFill>
              </a:rPr>
              <a:t>Sztuczna inteligencja w biznesie </a:t>
            </a:r>
          </a:p>
        </p:txBody>
      </p:sp>
      <p:sp>
        <p:nvSpPr>
          <p:cNvPr id="1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51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94840" y="2536336"/>
            <a:ext cx="10873208" cy="3416320"/>
          </a:xfrm>
          <a:prstGeom prst="rect">
            <a:avLst/>
          </a:prstGeom>
          <a:noFill/>
        </p:spPr>
        <p:txBody>
          <a:bodyPr wrap="square">
            <a:spAutoFit/>
          </a:bodyPr>
          <a:lstStyle/>
          <a:p>
            <a:r>
              <a:rPr lang="pl-PL" dirty="0"/>
              <a:t>Wąska sztuczna inteligencja (ANI - </a:t>
            </a:r>
            <a:r>
              <a:rPr lang="pl-PL" dirty="0" err="1"/>
              <a:t>Artificial</a:t>
            </a:r>
            <a:r>
              <a:rPr lang="pl-PL" dirty="0"/>
              <a:t> </a:t>
            </a:r>
            <a:r>
              <a:rPr lang="pl-PL" dirty="0" err="1"/>
              <a:t>Narrow</a:t>
            </a:r>
            <a:r>
              <a:rPr lang="pl-PL" dirty="0"/>
              <a:t> </a:t>
            </a:r>
            <a:r>
              <a:rPr lang="pl-PL" dirty="0" err="1"/>
              <a:t>Intelligence</a:t>
            </a:r>
            <a:r>
              <a:rPr lang="pl-PL" dirty="0"/>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t>streamingowych</a:t>
            </a:r>
            <a:r>
              <a:rPr lang="pl-PL" dirty="0"/>
              <a:t> oraz autonomiczne pojazdy, które działają w określonych warunkach.</a:t>
            </a:r>
          </a:p>
          <a:p>
            <a:endParaRPr lang="pl-PL" dirty="0"/>
          </a:p>
          <a:p>
            <a:r>
              <a:rPr lang="pl-PL" dirty="0"/>
              <a:t>Ogólna sztuczna inteligencja (AGI - </a:t>
            </a:r>
            <a:r>
              <a:rPr lang="pl-PL" dirty="0" err="1"/>
              <a:t>Artificial</a:t>
            </a:r>
            <a:r>
              <a:rPr lang="pl-PL" dirty="0"/>
              <a:t> General </a:t>
            </a:r>
            <a:r>
              <a:rPr lang="pl-PL" dirty="0" err="1"/>
              <a:t>Intelligence</a:t>
            </a:r>
            <a:r>
              <a:rPr lang="pl-PL" dirty="0"/>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Tree>
    <p:extLst>
      <p:ext uri="{BB962C8B-B14F-4D97-AF65-F5344CB8AC3E}">
        <p14:creationId xmlns:p14="http://schemas.microsoft.com/office/powerpoint/2010/main" val="4176238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Ludzka twarz, ubrania, brew&#10;&#10;Opis wygenerowany automatycznie">
            <a:extLst>
              <a:ext uri="{FF2B5EF4-FFF2-40B4-BE49-F238E27FC236}">
                <a16:creationId xmlns:a16="http://schemas.microsoft.com/office/drawing/2014/main" id="{33943296-9E7D-3E6B-BD2D-6D37177A44CE}"/>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a:solidFill>
                  <a:schemeClr val="tx1"/>
                </a:solidFill>
              </a:rPr>
              <a:t>1940-1950: Początki Koncepcji SI</a:t>
            </a:r>
          </a:p>
        </p:txBody>
      </p:sp>
      <p:sp>
        <p:nvSpPr>
          <p:cNvPr id="3" name="Content Placeholder 2"/>
          <p:cNvSpPr>
            <a:spLocks noGrp="1"/>
          </p:cNvSpPr>
          <p:nvPr>
            <p:ph idx="1"/>
          </p:nvPr>
        </p:nvSpPr>
        <p:spPr>
          <a:xfrm>
            <a:off x="1154954" y="2603500"/>
            <a:ext cx="8825659" cy="3416300"/>
          </a:xfrm>
        </p:spPr>
        <p:txBody>
          <a:bodyPr>
            <a:normAutofit/>
          </a:bodyPr>
          <a:lstStyle/>
          <a:p>
            <a:r>
              <a:rPr lang="pl-PL">
                <a:solidFill>
                  <a:schemeClr val="tx1"/>
                </a:solidFill>
              </a:rPr>
              <a:t>Wizjonerzy tacy jak Alan Turing przedstawili teoretyczne podstawy SI, w tym słynną 'Maszynę Turinga' i test Turinga.</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pl-PL"/>
          </a:p>
        </p:txBody>
      </p:sp>
      <p:sp>
        <p:nvSpPr>
          <p:cNvPr id="1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pl-PL"/>
          </a:p>
        </p:txBody>
      </p:sp>
      <p:sp>
        <p:nvSpPr>
          <p:cNvPr id="2" name="Title 1"/>
          <p:cNvSpPr>
            <a:spLocks noGrp="1"/>
          </p:cNvSpPr>
          <p:nvPr>
            <p:ph type="title"/>
          </p:nvPr>
        </p:nvSpPr>
        <p:spPr>
          <a:xfrm>
            <a:off x="639098" y="629265"/>
            <a:ext cx="6072776" cy="1622322"/>
          </a:xfrm>
        </p:spPr>
        <p:txBody>
          <a:bodyPr>
            <a:normAutofit/>
          </a:bodyPr>
          <a:lstStyle/>
          <a:p>
            <a:r>
              <a:rPr lang="pl-PL">
                <a:solidFill>
                  <a:srgbClr val="FFFFFF"/>
                </a:solidFill>
              </a:rPr>
              <a:t>1956: Narodziny Sztucznej Inteligencji</a:t>
            </a:r>
          </a:p>
        </p:txBody>
      </p:sp>
      <p:pic>
        <p:nvPicPr>
          <p:cNvPr id="5" name="Obraz 4" descr="Obraz zawierający ubrania, człowiek, w pomieszczeniu, audytorium&#10;&#10;Opis wygenerowany automatycznie">
            <a:extLst>
              <a:ext uri="{FF2B5EF4-FFF2-40B4-BE49-F238E27FC236}">
                <a16:creationId xmlns:a16="http://schemas.microsoft.com/office/drawing/2014/main" id="{838A33FB-77E5-3A2F-8648-9D180018BDD2}"/>
              </a:ext>
            </a:extLst>
          </p:cNvPr>
          <p:cNvPicPr>
            <a:picLocks noChangeAspect="1"/>
          </p:cNvPicPr>
          <p:nvPr/>
        </p:nvPicPr>
        <p:blipFill>
          <a:blip r:embed="rId2">
            <a:extLst>
              <a:ext uri="{837473B0-CC2E-450A-ABE3-18F120FF3D39}">
                <a1611:picAttrSrcUrl xmlns:a1611="http://schemas.microsoft.com/office/drawing/2016/11/main" r:id="rId3"/>
              </a:ext>
            </a:extLst>
          </a:blip>
          <a:srcRect l="14578" r="2983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7" name="Rectangle 1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9" name="Oval 1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1" name="Oval 2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3" name="Content Placeholder 2"/>
          <p:cNvSpPr>
            <a:spLocks noGrp="1"/>
          </p:cNvSpPr>
          <p:nvPr>
            <p:ph idx="1"/>
          </p:nvPr>
        </p:nvSpPr>
        <p:spPr>
          <a:xfrm>
            <a:off x="639098" y="2418735"/>
            <a:ext cx="6072776" cy="3811740"/>
          </a:xfrm>
        </p:spPr>
        <p:txBody>
          <a:bodyPr anchor="ctr">
            <a:normAutofit/>
          </a:bodyPr>
          <a:lstStyle/>
          <a:p>
            <a:r>
              <a:rPr lang="pl-PL">
                <a:solidFill>
                  <a:srgbClr val="FFFFFF"/>
                </a:solidFill>
              </a:rPr>
              <a:t>Konferencja w Dartmouth uznawana jest za moment narodzin SI jako dyscypliny naukowej. Powstały pierwsze programy rozwiązywania problemów i przetwarzania języka.</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1960-1970: Złota Era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Rozwój algorytmów wyszukiwania i wnioskowania. Powstały pierwsze systemy eksperckie i języki programowania dedykowane SI, takie jak LISP.</a:t>
            </a: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itle 1"/>
          <p:cNvSpPr>
            <a:spLocks noGrp="1"/>
          </p:cNvSpPr>
          <p:nvPr>
            <p:ph type="title"/>
          </p:nvPr>
        </p:nvSpPr>
        <p:spPr>
          <a:xfrm>
            <a:off x="994087" y="1130603"/>
            <a:ext cx="3342442" cy="4596794"/>
          </a:xfrm>
        </p:spPr>
        <p:txBody>
          <a:bodyPr anchor="ctr">
            <a:normAutofit/>
          </a:bodyPr>
          <a:lstStyle/>
          <a:p>
            <a:r>
              <a:rPr lang="pl-PL" sz="3200">
                <a:solidFill>
                  <a:srgbClr val="EBEBEB"/>
                </a:solidFill>
              </a:rPr>
              <a:t>1970-1980: Zima SI</a:t>
            </a:r>
          </a:p>
        </p:txBody>
      </p:sp>
      <p:sp>
        <p:nvSpPr>
          <p:cNvPr id="3" name="Content Placeholder 2"/>
          <p:cNvSpPr>
            <a:spLocks noGrp="1"/>
          </p:cNvSpPr>
          <p:nvPr>
            <p:ph idx="1"/>
          </p:nvPr>
        </p:nvSpPr>
        <p:spPr>
          <a:xfrm>
            <a:off x="5290077" y="437513"/>
            <a:ext cx="5502614" cy="5954325"/>
          </a:xfrm>
        </p:spPr>
        <p:txBody>
          <a:bodyPr anchor="ctr">
            <a:normAutofit/>
          </a:bodyPr>
          <a:lstStyle/>
          <a:p>
            <a:r>
              <a:rPr lang="pl-PL" sz="2000" dirty="0"/>
              <a:t>Brak postępów i </a:t>
            </a:r>
            <a:r>
              <a:rPr lang="pl-PL" sz="2400" dirty="0"/>
              <a:t>ograniczone</a:t>
            </a:r>
            <a:r>
              <a:rPr lang="pl-PL" sz="2000" dirty="0"/>
              <a:t> możliwości komputerów doprowadziły do spadku finansowania i zainteresowania SI.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1980-1990: Renesans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Systemy eksperckie zaczęły znajdować zastosowanie w przemyśle. Powstały pierwsze sieci neuronowe z algorytmami uczenia się.</a:t>
            </a: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olorowe obiekty szkoleń matematycznych">
            <a:extLst>
              <a:ext uri="{FF2B5EF4-FFF2-40B4-BE49-F238E27FC236}">
                <a16:creationId xmlns:a16="http://schemas.microsoft.com/office/drawing/2014/main" id="{04E9C51E-AC27-E7B5-00F1-B8B0B1B428E4}"/>
              </a:ext>
            </a:extLst>
          </p:cNvPr>
          <p:cNvPicPr>
            <a:picLocks noChangeAspect="1"/>
          </p:cNvPicPr>
          <p:nvPr/>
        </p:nvPicPr>
        <p:blipFill>
          <a:blip r:embed="rId2">
            <a:alphaModFix amt="40000"/>
          </a:blip>
          <a:srcRect t="5369" b="10362"/>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sz="3300">
                <a:solidFill>
                  <a:schemeClr val="tx1"/>
                </a:solidFill>
              </a:rPr>
              <a:t>1990-2000: Rozwój Uczenia Maszynowego</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a:solidFill>
                  <a:schemeClr val="tx1"/>
                </a:solidFill>
              </a:rPr>
              <a:t>Pojawiły się bardziej zaawansowane algorytmy, takie jak SVM i uczenie głębokie. Komputery stały się szybsze i bardziej dostępne.</a:t>
            </a:r>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itle 1"/>
          <p:cNvSpPr>
            <a:spLocks noGrp="1"/>
          </p:cNvSpPr>
          <p:nvPr>
            <p:ph type="title"/>
          </p:nvPr>
        </p:nvSpPr>
        <p:spPr>
          <a:xfrm>
            <a:off x="1000372" y="1209957"/>
            <a:ext cx="3034580" cy="4438087"/>
          </a:xfrm>
        </p:spPr>
        <p:txBody>
          <a:bodyPr anchor="ctr">
            <a:normAutofit/>
          </a:bodyPr>
          <a:lstStyle/>
          <a:p>
            <a:pPr algn="r"/>
            <a:r>
              <a:rPr lang="it-IT" sz="3200">
                <a:solidFill>
                  <a:schemeClr val="tx1"/>
                </a:solidFill>
              </a:rPr>
              <a:t>2000-2010: Era Big Data i SI</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78424" y="1059025"/>
            <a:ext cx="5302189" cy="4739950"/>
          </a:xfrm>
        </p:spPr>
        <p:txBody>
          <a:bodyPr anchor="ctr">
            <a:normAutofit/>
          </a:bodyPr>
          <a:lstStyle/>
          <a:p>
            <a:r>
              <a:rPr lang="pl-PL">
                <a:solidFill>
                  <a:schemeClr val="tx1"/>
                </a:solidFill>
              </a:rPr>
              <a:t>Eksplozja danych cyfrowych stworzyła nowe możliwości dla SI. Rozwój algorytmów analizy danych i uczenia maszynowego.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Część samochodowa, samochód, na wolnym powietrzu">
            <a:extLst>
              <a:ext uri="{FF2B5EF4-FFF2-40B4-BE49-F238E27FC236}">
                <a16:creationId xmlns:a16="http://schemas.microsoft.com/office/drawing/2014/main" id="{DE9B792B-3848-CD30-6844-15562EF5DCE4}"/>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b="15730"/>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pPr>
              <a:lnSpc>
                <a:spcPct val="90000"/>
              </a:lnSpc>
            </a:pPr>
            <a:r>
              <a:rPr lang="pl-PL" sz="2800">
                <a:solidFill>
                  <a:schemeClr val="tx1"/>
                </a:solidFill>
              </a:rPr>
              <a:t>2010-2020: Rozwój Sztucznej Inteligencji Głębokiej</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err="1">
                <a:solidFill>
                  <a:schemeClr val="tx1"/>
                </a:solidFill>
              </a:rPr>
              <a:t>Deep</a:t>
            </a:r>
            <a:r>
              <a:rPr lang="pl-PL" sz="2800" dirty="0">
                <a:solidFill>
                  <a:schemeClr val="tx1"/>
                </a:solidFill>
              </a:rPr>
              <a:t> learning zrewolucjonizował dziedziny takie jak rozpoznawanie obrazów, przetwarzanie języka naturalnego i </a:t>
            </a:r>
            <a:r>
              <a:rPr lang="pl-PL" sz="3200" dirty="0">
                <a:solidFill>
                  <a:schemeClr val="tx1"/>
                </a:solidFill>
              </a:rPr>
              <a:t>autonomiczne</a:t>
            </a:r>
            <a:r>
              <a:rPr lang="pl-PL" sz="2800" dirty="0">
                <a:solidFill>
                  <a:schemeClr val="tx1"/>
                </a:solidFill>
              </a:rPr>
              <a:t> pojazdy.</a:t>
            </a:r>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2020+: Przyszłość SI</a:t>
            </a:r>
          </a:p>
        </p:txBody>
      </p:sp>
      <p:sp>
        <p:nvSpPr>
          <p:cNvPr id="3" name="Content Placeholder 2"/>
          <p:cNvSpPr>
            <a:spLocks noGrp="1"/>
          </p:cNvSpPr>
          <p:nvPr>
            <p:ph idx="1"/>
          </p:nvPr>
        </p:nvSpPr>
        <p:spPr/>
        <p:txBody>
          <a:bodyPr>
            <a:normAutofit/>
          </a:bodyPr>
          <a:lstStyle/>
          <a:p>
            <a:r>
              <a:rPr sz="2400" dirty="0"/>
              <a:t>SI </a:t>
            </a:r>
            <a:r>
              <a:rPr sz="2400" dirty="0" err="1"/>
              <a:t>znajduje</a:t>
            </a:r>
            <a:r>
              <a:rPr sz="2400" dirty="0"/>
              <a:t> </a:t>
            </a:r>
            <a:r>
              <a:rPr sz="2400" dirty="0" err="1"/>
              <a:t>zastosowanie</a:t>
            </a:r>
            <a:r>
              <a:rPr sz="2400" dirty="0"/>
              <a:t> w </a:t>
            </a:r>
            <a:r>
              <a:rPr sz="2400" dirty="0" err="1"/>
              <a:t>niemal</a:t>
            </a:r>
            <a:r>
              <a:rPr sz="2400" dirty="0"/>
              <a:t> </a:t>
            </a:r>
            <a:r>
              <a:rPr sz="2400" dirty="0" err="1"/>
              <a:t>każdej</a:t>
            </a:r>
            <a:r>
              <a:rPr sz="2400" dirty="0"/>
              <a:t> </a:t>
            </a:r>
            <a:r>
              <a:rPr sz="2400" dirty="0" err="1"/>
              <a:t>dziedzinie</a:t>
            </a:r>
            <a:r>
              <a:rPr sz="2400" dirty="0"/>
              <a:t>: od </a:t>
            </a:r>
            <a:r>
              <a:rPr sz="2400" dirty="0" err="1"/>
              <a:t>medycyny</a:t>
            </a:r>
            <a:r>
              <a:rPr sz="2400" dirty="0"/>
              <a:t> po </a:t>
            </a:r>
            <a:r>
              <a:rPr sz="2400" dirty="0" err="1"/>
              <a:t>sztukę</a:t>
            </a:r>
            <a:r>
              <a:rPr sz="2400" dirty="0"/>
              <a:t>. </a:t>
            </a:r>
            <a:r>
              <a:rPr sz="2400" dirty="0" err="1"/>
              <a:t>Dyskusje</a:t>
            </a:r>
            <a:r>
              <a:rPr sz="2400" dirty="0"/>
              <a:t> o </a:t>
            </a:r>
            <a:r>
              <a:rPr sz="2400" dirty="0" err="1"/>
              <a:t>etyce</a:t>
            </a:r>
            <a:r>
              <a:rPr sz="2400" dirty="0"/>
              <a:t> </a:t>
            </a:r>
            <a:r>
              <a:rPr sz="2400" dirty="0" err="1"/>
              <a:t>i</a:t>
            </a:r>
            <a:r>
              <a:rPr sz="2400" dirty="0"/>
              <a:t> </a:t>
            </a:r>
            <a:r>
              <a:rPr sz="2400" dirty="0" err="1"/>
              <a:t>regulacjach</a:t>
            </a:r>
            <a:r>
              <a:rPr sz="2400" dirty="0"/>
              <a:t> </a:t>
            </a:r>
            <a:r>
              <a:rPr sz="2400" dirty="0" err="1"/>
              <a:t>stają</a:t>
            </a:r>
            <a:r>
              <a:rPr sz="2400" dirty="0"/>
              <a:t> </a:t>
            </a:r>
            <a:r>
              <a:rPr sz="2400" dirty="0" err="1"/>
              <a:t>się</a:t>
            </a:r>
            <a:r>
              <a:rPr sz="2400" dirty="0"/>
              <a:t> </a:t>
            </a:r>
            <a:r>
              <a:rPr sz="2400" dirty="0" err="1"/>
              <a:t>kluczowe</a:t>
            </a:r>
            <a:r>
              <a:rPr sz="24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24" name="Rectangle 2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7D5C18AF-A22B-F5EE-47DF-49783B6815F6}"/>
              </a:ext>
            </a:extLst>
          </p:cNvPr>
          <p:cNvSpPr>
            <a:spLocks noGrp="1"/>
          </p:cNvSpPr>
          <p:nvPr>
            <p:ph type="title"/>
          </p:nvPr>
        </p:nvSpPr>
        <p:spPr>
          <a:xfrm>
            <a:off x="121519" y="996880"/>
            <a:ext cx="5179290" cy="1391692"/>
          </a:xfrm>
        </p:spPr>
        <p:txBody>
          <a:bodyPr vert="horz" lIns="91440" tIns="45720" rIns="91440" bIns="45720" rtlCol="0" anchor="ctr">
            <a:normAutofit/>
          </a:bodyPr>
          <a:lstStyle/>
          <a:p>
            <a:r>
              <a:rPr lang="pl-PL" sz="4400" dirty="0">
                <a:solidFill>
                  <a:schemeClr val="tx2"/>
                </a:solidFill>
              </a:rPr>
              <a:t>dr Marcin Albiniak</a:t>
            </a:r>
            <a:endParaRPr lang="en-US" sz="4400" dirty="0">
              <a:solidFill>
                <a:schemeClr val="tx2"/>
              </a:solidFill>
            </a:endParaRPr>
          </a:p>
        </p:txBody>
      </p:sp>
      <p:pic>
        <p:nvPicPr>
          <p:cNvPr id="6" name="Symbol zastępczy obrazu 5" descr="Obraz zawierający Ludzka twarz, osoba, Ludzka broda, Czoło&#10;&#10;Opis wygenerowany automatycznie">
            <a:extLst>
              <a:ext uri="{FF2B5EF4-FFF2-40B4-BE49-F238E27FC236}">
                <a16:creationId xmlns:a16="http://schemas.microsoft.com/office/drawing/2014/main" id="{DF914150-180F-9D96-0650-9F7D6AEAE7F5}"/>
              </a:ext>
            </a:extLst>
          </p:cNvPr>
          <p:cNvPicPr>
            <a:picLocks noGrp="1" noChangeAspect="1"/>
          </p:cNvPicPr>
          <p:nvPr>
            <p:ph type="pic" idx="1"/>
          </p:nvPr>
        </p:nvPicPr>
        <p:blipFill>
          <a:blip r:embed="rId3"/>
          <a:srcRect r="-1" b="10784"/>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2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5" name="Symbol zastępczy tekstu 4">
            <a:extLst>
              <a:ext uri="{FF2B5EF4-FFF2-40B4-BE49-F238E27FC236}">
                <a16:creationId xmlns:a16="http://schemas.microsoft.com/office/drawing/2014/main" id="{2ED47274-8306-7A08-4CB5-3F69856A7874}"/>
              </a:ext>
            </a:extLst>
          </p:cNvPr>
          <p:cNvSpPr>
            <a:spLocks noGrp="1"/>
          </p:cNvSpPr>
          <p:nvPr>
            <p:ph type="body" sz="half" idx="2"/>
          </p:nvPr>
        </p:nvSpPr>
        <p:spPr/>
        <p:txBody>
          <a:bodyPr/>
          <a:lstStyle/>
          <a:p>
            <a:endParaRPr lang="pl-PL"/>
          </a:p>
        </p:txBody>
      </p:sp>
      <p:pic>
        <p:nvPicPr>
          <p:cNvPr id="10" name="Grafika 9">
            <a:extLst>
              <a:ext uri="{FF2B5EF4-FFF2-40B4-BE49-F238E27FC236}">
                <a16:creationId xmlns:a16="http://schemas.microsoft.com/office/drawing/2014/main" id="{DA099A93-5AE5-5BDF-DE43-FD797715EC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119" y="3975904"/>
            <a:ext cx="5667375" cy="1495425"/>
          </a:xfrm>
          <a:prstGeom prst="rect">
            <a:avLst/>
          </a:prstGeom>
        </p:spPr>
      </p:pic>
    </p:spTree>
    <p:extLst>
      <p:ext uri="{BB962C8B-B14F-4D97-AF65-F5344CB8AC3E}">
        <p14:creationId xmlns:p14="http://schemas.microsoft.com/office/powerpoint/2010/main" val="28616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a:xfrm>
            <a:off x="609600" y="358176"/>
            <a:ext cx="10972800" cy="912147"/>
          </a:xfrm>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920849" y="2454372"/>
            <a:ext cx="10040768" cy="3693319"/>
          </a:xfrm>
          <a:prstGeom prst="rect">
            <a:avLst/>
          </a:prstGeom>
        </p:spPr>
        <p:txBody>
          <a:bodyPr wrap="square">
            <a:spAutoFit/>
          </a:bodyPr>
          <a:lstStyle/>
          <a:p>
            <a:pPr>
              <a:buFont typeface="Arial" panose="020B0604020202020204" pitchFamily="34" charset="0"/>
              <a:buChar char="•"/>
            </a:pPr>
            <a:r>
              <a:rPr lang="pl-PL" dirty="0"/>
              <a:t>rozpoznawanie wzorców (</a:t>
            </a:r>
            <a:r>
              <a:rPr lang="pl-PL" dirty="0" err="1"/>
              <a:t>pattern</a:t>
            </a:r>
            <a:r>
              <a:rPr lang="pl-PL" dirty="0"/>
              <a:t> </a:t>
            </a:r>
            <a:r>
              <a:rPr lang="pl-PL" dirty="0" err="1"/>
              <a:t>recognition</a:t>
            </a:r>
            <a:r>
              <a:rPr lang="pl-PL" dirty="0"/>
              <a:t>)</a:t>
            </a:r>
          </a:p>
          <a:p>
            <a:pPr>
              <a:buFont typeface="Arial" panose="020B0604020202020204" pitchFamily="34" charset="0"/>
              <a:buChar char="•"/>
            </a:pPr>
            <a:r>
              <a:rPr lang="pl-PL" dirty="0"/>
              <a:t>automatyczna klasyfikacja dokumentów/tekstów (np. według kategorii)</a:t>
            </a:r>
          </a:p>
          <a:p>
            <a:pPr>
              <a:buFont typeface="Arial" panose="020B0604020202020204" pitchFamily="34" charset="0"/>
              <a:buChar char="•"/>
            </a:pPr>
            <a:r>
              <a:rPr lang="pl-PL" dirty="0"/>
              <a:t>rozpoznawanie mowy lub tekstu pisanego (speech and </a:t>
            </a:r>
            <a:r>
              <a:rPr lang="pl-PL" dirty="0" err="1"/>
              <a:t>handwriting</a:t>
            </a:r>
            <a:r>
              <a:rPr lang="pl-PL" dirty="0"/>
              <a:t> </a:t>
            </a:r>
            <a:r>
              <a:rPr lang="pl-PL" dirty="0" err="1"/>
              <a:t>recognition</a:t>
            </a:r>
            <a:r>
              <a:rPr lang="pl-PL" dirty="0"/>
              <a:t>)</a:t>
            </a:r>
          </a:p>
          <a:p>
            <a:pPr>
              <a:buFont typeface="Arial" panose="020B0604020202020204" pitchFamily="34" charset="0"/>
              <a:buChar char="•"/>
            </a:pPr>
            <a:r>
              <a:rPr lang="pl-PL" dirty="0"/>
              <a:t>rozpoznawanie twarzy (face </a:t>
            </a:r>
            <a:r>
              <a:rPr lang="pl-PL" dirty="0" err="1"/>
              <a:t>recognition</a:t>
            </a:r>
            <a:r>
              <a:rPr lang="pl-PL" dirty="0"/>
              <a:t>)</a:t>
            </a:r>
          </a:p>
          <a:p>
            <a:pPr>
              <a:buFont typeface="Arial" panose="020B0604020202020204" pitchFamily="34" charset="0"/>
              <a:buChar char="•"/>
            </a:pPr>
            <a:r>
              <a:rPr lang="pl-PL" dirty="0"/>
              <a:t>rozpoznawanie elementów na zdjęciu (</a:t>
            </a:r>
            <a:r>
              <a:rPr lang="pl-PL" dirty="0" err="1"/>
              <a:t>object</a:t>
            </a:r>
            <a:r>
              <a:rPr lang="pl-PL" dirty="0"/>
              <a:t> </a:t>
            </a:r>
            <a:r>
              <a:rPr lang="pl-PL" dirty="0" err="1"/>
              <a:t>recognition</a:t>
            </a:r>
            <a:r>
              <a:rPr lang="pl-PL" dirty="0"/>
              <a:t>)</a:t>
            </a:r>
          </a:p>
          <a:p>
            <a:pPr>
              <a:buFont typeface="Arial" panose="020B0604020202020204" pitchFamily="34" charset="0"/>
              <a:buChar char="•"/>
            </a:pPr>
            <a:r>
              <a:rPr lang="pl-PL" dirty="0"/>
              <a:t>przewidywanie trendów finansowych lub ekonomicznych (np. cen mieszkań)</a:t>
            </a:r>
          </a:p>
          <a:p>
            <a:pPr>
              <a:buFont typeface="Arial" panose="020B0604020202020204" pitchFamily="34" charset="0"/>
              <a:buChar char="•"/>
            </a:pPr>
            <a:r>
              <a:rPr lang="pl-PL" dirty="0"/>
              <a:t>kierowanie pojazdami (samochody autonomiczne)</a:t>
            </a:r>
          </a:p>
          <a:p>
            <a:pPr>
              <a:buFont typeface="Arial" panose="020B0604020202020204" pitchFamily="34" charset="0"/>
              <a:buChar char="•"/>
            </a:pPr>
            <a:r>
              <a:rPr lang="pl-PL" dirty="0"/>
              <a:t>nawigacja w nieznanym terenie</a:t>
            </a:r>
          </a:p>
          <a:p>
            <a:pPr>
              <a:buFont typeface="Arial" panose="020B0604020202020204" pitchFamily="34" charset="0"/>
              <a:buChar char="•"/>
            </a:pPr>
            <a:r>
              <a:rPr lang="pl-PL" dirty="0"/>
              <a:t>systemy rekomendacji (np. </a:t>
            </a:r>
            <a:r>
              <a:rPr lang="pl-PL" dirty="0" err="1"/>
              <a:t>Spotify</a:t>
            </a:r>
            <a:r>
              <a:rPr lang="pl-PL" dirty="0"/>
              <a:t> lub </a:t>
            </a:r>
            <a:r>
              <a:rPr lang="pl-PL" dirty="0" err="1"/>
              <a:t>Filmweb</a:t>
            </a:r>
            <a:r>
              <a:rPr lang="pl-PL" dirty="0"/>
              <a:t>)</a:t>
            </a:r>
          </a:p>
          <a:p>
            <a:pPr>
              <a:buFont typeface="Arial" panose="020B0604020202020204" pitchFamily="34" charset="0"/>
              <a:buChar char="•"/>
            </a:pPr>
            <a:r>
              <a:rPr lang="pl-PL" dirty="0"/>
              <a:t>zabezpieczanie przed oszustwami w transakcjach </a:t>
            </a:r>
            <a:r>
              <a:rPr lang="pl-PL" dirty="0" err="1"/>
              <a:t>finasowych</a:t>
            </a:r>
            <a:r>
              <a:rPr lang="pl-PL" dirty="0"/>
              <a:t> (fraud </a:t>
            </a:r>
            <a:r>
              <a:rPr lang="pl-PL" dirty="0" err="1"/>
              <a:t>detecion</a:t>
            </a:r>
            <a:r>
              <a:rPr lang="pl-PL" dirty="0"/>
              <a:t>)</a:t>
            </a:r>
          </a:p>
          <a:p>
            <a:pPr>
              <a:buFont typeface="Arial" panose="020B0604020202020204" pitchFamily="34" charset="0"/>
              <a:buChar char="•"/>
            </a:pPr>
            <a:r>
              <a:rPr lang="pl-PL" dirty="0"/>
              <a:t>rozpoznawanie chorób na podstawie objawów</a:t>
            </a:r>
          </a:p>
          <a:p>
            <a:pPr>
              <a:buFont typeface="Arial" panose="020B0604020202020204" pitchFamily="34" charset="0"/>
              <a:buChar char="•"/>
            </a:pPr>
            <a:r>
              <a:rPr lang="pl-PL" dirty="0"/>
              <a:t>marketing (dopasowywanie reklam)</a:t>
            </a:r>
          </a:p>
          <a:p>
            <a:pPr>
              <a:buFont typeface="Arial" panose="020B0604020202020204" pitchFamily="34" charset="0"/>
              <a:buChar char="•"/>
            </a:pPr>
            <a:r>
              <a:rPr lang="pl-PL" dirty="0"/>
              <a:t>i wiele innych </a:t>
            </a:r>
          </a:p>
        </p:txBody>
      </p:sp>
    </p:spTree>
    <p:extLst>
      <p:ext uri="{BB962C8B-B14F-4D97-AF65-F5344CB8AC3E}">
        <p14:creationId xmlns:p14="http://schemas.microsoft.com/office/powerpoint/2010/main" val="304502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2"/>
            <a:ext cx="10829924" cy="1124980"/>
          </a:xfrm>
        </p:spPr>
        <p:txBody>
          <a:bodyPr vert="horz" wrap="square" lIns="0" tIns="45720" rIns="0" bIns="4572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17031" y="2079144"/>
            <a:ext cx="5299075" cy="4608512"/>
          </a:xfrm>
          <a:prstGeom prst="rect">
            <a:avLst/>
          </a:prstGeom>
        </p:spPr>
        <p:txBody>
          <a:bodyPr vert="horz" lIns="0" tIns="45720" rIns="0" bIns="45720" rtlCol="0">
            <a:normAutofit/>
          </a:bodyPr>
          <a:lstStyle/>
          <a:p>
            <a:pPr marL="228594" indent="-228594">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75894" y="1969416"/>
            <a:ext cx="5299075" cy="4608512"/>
          </a:xfrm>
          <a:prstGeom prst="rect">
            <a:avLst/>
          </a:prstGeom>
          <a:noFill/>
        </p:spPr>
      </p:pic>
    </p:spTree>
    <p:extLst>
      <p:ext uri="{BB962C8B-B14F-4D97-AF65-F5344CB8AC3E}">
        <p14:creationId xmlns:p14="http://schemas.microsoft.com/office/powerpoint/2010/main" val="3457051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30832" y="2460952"/>
            <a:ext cx="10873208" cy="3416320"/>
          </a:xfrm>
          <a:prstGeom prst="rect">
            <a:avLst/>
          </a:prstGeom>
          <a:noFill/>
        </p:spPr>
        <p:txBody>
          <a:bodyPr wrap="square">
            <a:spAutoFit/>
          </a:bodyPr>
          <a:lstStyle/>
          <a:p>
            <a:r>
              <a:rPr lang="pl-PL" dirty="0">
                <a:solidFill>
                  <a:schemeClr val="tx1">
                    <a:lumMod val="95000"/>
                    <a:lumOff val="5000"/>
                  </a:schemeClr>
                </a:solidFill>
              </a:rPr>
              <a:t>Wąska sztuczna inteligencja (ANI -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Narrow</a:t>
            </a:r>
            <a:r>
              <a:rPr lang="pl-PL" dirty="0">
                <a:solidFill>
                  <a:schemeClr val="tx1">
                    <a:lumMod val="95000"/>
                    <a:lumOff val="5000"/>
                  </a:schemeClr>
                </a:solidFill>
              </a:rPr>
              <a:t> </a:t>
            </a:r>
            <a:r>
              <a:rPr lang="pl-PL" dirty="0" err="1">
                <a:solidFill>
                  <a:schemeClr val="tx1">
                    <a:lumMod val="95000"/>
                    <a:lumOff val="5000"/>
                  </a:schemeClr>
                </a:solidFill>
              </a:rPr>
              <a:t>Intelligence</a:t>
            </a:r>
            <a:r>
              <a:rPr lang="pl-PL" dirty="0">
                <a:solidFill>
                  <a:schemeClr val="tx1">
                    <a:lumMod val="95000"/>
                    <a:lumOff val="5000"/>
                  </a:schemeClr>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solidFill>
                  <a:schemeClr val="tx1">
                    <a:lumMod val="95000"/>
                    <a:lumOff val="5000"/>
                  </a:schemeClr>
                </a:solidFill>
              </a:rPr>
              <a:t>streamingowych</a:t>
            </a:r>
            <a:r>
              <a:rPr lang="pl-PL" dirty="0">
                <a:solidFill>
                  <a:schemeClr val="tx1">
                    <a:lumMod val="95000"/>
                    <a:lumOff val="5000"/>
                  </a:schemeClr>
                </a:solidFill>
              </a:rPr>
              <a:t> oraz autonomiczne pojazdy, które działają w określonych warunkach.</a:t>
            </a:r>
          </a:p>
          <a:p>
            <a:endParaRPr lang="pl-PL" dirty="0">
              <a:solidFill>
                <a:schemeClr val="tx1">
                  <a:lumMod val="95000"/>
                  <a:lumOff val="5000"/>
                </a:schemeClr>
              </a:solidFill>
            </a:endParaRPr>
          </a:p>
          <a:p>
            <a:r>
              <a:rPr lang="pl-PL" dirty="0">
                <a:solidFill>
                  <a:schemeClr val="tx1">
                    <a:lumMod val="95000"/>
                    <a:lumOff val="5000"/>
                  </a:schemeClr>
                </a:solidFill>
              </a:rPr>
              <a:t>Ogólna sztuczna inteligencja (AGI - </a:t>
            </a:r>
            <a:r>
              <a:rPr lang="pl-PL" dirty="0" err="1">
                <a:solidFill>
                  <a:schemeClr val="tx1">
                    <a:lumMod val="95000"/>
                    <a:lumOff val="5000"/>
                  </a:schemeClr>
                </a:solidFill>
              </a:rPr>
              <a:t>Artificial</a:t>
            </a:r>
            <a:r>
              <a:rPr lang="pl-PL" dirty="0">
                <a:solidFill>
                  <a:schemeClr val="tx1">
                    <a:lumMod val="95000"/>
                    <a:lumOff val="5000"/>
                  </a:schemeClr>
                </a:solidFill>
              </a:rPr>
              <a:t> General </a:t>
            </a:r>
            <a:r>
              <a:rPr lang="pl-PL" dirty="0" err="1">
                <a:solidFill>
                  <a:schemeClr val="tx1">
                    <a:lumMod val="95000"/>
                    <a:lumOff val="5000"/>
                  </a:schemeClr>
                </a:solidFill>
              </a:rPr>
              <a:t>Intelligence</a:t>
            </a:r>
            <a:r>
              <a:rPr lang="pl-PL" dirty="0">
                <a:solidFill>
                  <a:schemeClr val="tx1">
                    <a:lumMod val="95000"/>
                    <a:lumOff val="5000"/>
                  </a:schemeClr>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
        <p:nvSpPr>
          <p:cNvPr id="3" name="pole tekstowe 2">
            <a:extLst>
              <a:ext uri="{FF2B5EF4-FFF2-40B4-BE49-F238E27FC236}">
                <a16:creationId xmlns:a16="http://schemas.microsoft.com/office/drawing/2014/main" id="{E45D4132-F3C9-461C-5EBD-26F2CFF11768}"/>
              </a:ext>
            </a:extLst>
          </p:cNvPr>
          <p:cNvSpPr txBox="1"/>
          <p:nvPr/>
        </p:nvSpPr>
        <p:spPr>
          <a:xfrm>
            <a:off x="929712" y="6069296"/>
            <a:ext cx="5616624" cy="360040"/>
          </a:xfrm>
          <a:prstGeom prst="rect">
            <a:avLst/>
          </a:prstGeom>
        </p:spPr>
        <p:txBody>
          <a:bodyPr vert="horz" wrap="square" lIns="0" tIns="45720" rIns="0" bIns="45720" rtlCol="0">
            <a:normAutofit lnSpcReduction="10000"/>
          </a:bodyPr>
          <a:lstStyle/>
          <a:p>
            <a:pPr marL="0" indent="0" algn="l">
              <a:buNone/>
            </a:pPr>
            <a:r>
              <a:rPr lang="pl-PL" dirty="0">
                <a:solidFill>
                  <a:schemeClr val="tx1">
                    <a:lumMod val="95000"/>
                    <a:lumOff val="5000"/>
                  </a:schemeClr>
                </a:solidFill>
              </a:rPr>
              <a:t>SAN  Super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Intelligence</a:t>
            </a:r>
            <a:endParaRPr lang="pl-PL" dirty="0">
              <a:solidFill>
                <a:schemeClr val="tx1">
                  <a:lumMod val="95000"/>
                  <a:lumOff val="5000"/>
                </a:schemeClr>
              </a:solidFill>
            </a:endParaRPr>
          </a:p>
        </p:txBody>
      </p:sp>
    </p:spTree>
    <p:extLst>
      <p:ext uri="{BB962C8B-B14F-4D97-AF65-F5344CB8AC3E}">
        <p14:creationId xmlns:p14="http://schemas.microsoft.com/office/powerpoint/2010/main" val="4258634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621104" y="2855887"/>
            <a:ext cx="6913552" cy="2554545"/>
          </a:xfrm>
          <a:prstGeom prst="rect">
            <a:avLst/>
          </a:prstGeom>
          <a:noFill/>
        </p:spPr>
        <p:txBody>
          <a:bodyPr wrap="square">
            <a:spAutoFit/>
          </a:bodyPr>
          <a:lstStyle/>
          <a:p>
            <a:r>
              <a:rPr lang="pl-PL" sz="2000" b="1" dirty="0"/>
              <a:t>Inteligencja</a:t>
            </a:r>
            <a:r>
              <a:rPr lang="pl-PL" sz="2000" dirty="0"/>
              <a:t> (od łac. </a:t>
            </a:r>
            <a:r>
              <a:rPr lang="pl-PL" sz="2000" i="1" dirty="0" err="1"/>
              <a:t>intelligentia</a:t>
            </a:r>
            <a:r>
              <a:rPr lang="pl-PL" sz="20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20688" y="2784169"/>
            <a:ext cx="4023360" cy="2938272"/>
          </a:xfrm>
          <a:prstGeom prst="rect">
            <a:avLst/>
          </a:prstGeom>
        </p:spPr>
      </p:pic>
    </p:spTree>
    <p:extLst>
      <p:ext uri="{BB962C8B-B14F-4D97-AF65-F5344CB8AC3E}">
        <p14:creationId xmlns:p14="http://schemas.microsoft.com/office/powerpoint/2010/main" val="289092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396048" y="2345702"/>
            <a:ext cx="4320480" cy="648072"/>
          </a:xfrm>
          <a:prstGeom prst="rect">
            <a:avLst/>
          </a:prstGeom>
        </p:spPr>
        <p:txBody>
          <a:bodyPr vert="horz" wrap="square" lIns="0" tIns="45720" rIns="0" bIns="45720" rtlCol="0">
            <a:normAutofit/>
          </a:bodyPr>
          <a:lstStyle/>
          <a:p>
            <a:pPr marL="0" indent="0" algn="l">
              <a:buNone/>
            </a:pPr>
            <a:r>
              <a:rPr lang="pl-PL" sz="28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7488" y="3165953"/>
            <a:ext cx="7620000" cy="281940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6013704" y="2345702"/>
            <a:ext cx="4320480" cy="648072"/>
          </a:xfrm>
          <a:prstGeom prst="rect">
            <a:avLst/>
          </a:prstGeom>
        </p:spPr>
        <p:txBody>
          <a:bodyPr vert="horz" wrap="square" lIns="0" tIns="45720" rIns="0" bIns="45720" rtlCol="0">
            <a:normAutofit/>
          </a:bodyPr>
          <a:lstStyle/>
          <a:p>
            <a:pPr marL="0" indent="0" algn="l">
              <a:buNone/>
            </a:pPr>
            <a:r>
              <a:rPr lang="pl-PL" sz="28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487488" y="6181312"/>
            <a:ext cx="5688632" cy="576064"/>
          </a:xfrm>
          <a:prstGeom prst="rect">
            <a:avLst/>
          </a:prstGeom>
        </p:spPr>
        <p:txBody>
          <a:bodyPr vert="horz" wrap="square" lIns="0" tIns="45720" rIns="0" bIns="45720" rtlCol="0">
            <a:normAutofit/>
          </a:bodyPr>
          <a:lstStyle/>
          <a:p>
            <a:pPr marL="0" indent="0" algn="l">
              <a:buNone/>
            </a:pPr>
            <a:r>
              <a:rPr lang="pl-PL"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1127448" y="1916832"/>
            <a:ext cx="8352928" cy="4320480"/>
          </a:xfrm>
          <a:prstGeom prst="rect">
            <a:avLst/>
          </a:prstGeom>
        </p:spPr>
        <p:txBody>
          <a:bodyPr vert="horz" wrap="square" lIns="0" tIns="45720" rIns="0" bIns="45720" rtlCol="0">
            <a:normAutofit/>
          </a:bodyPr>
          <a:lstStyle/>
          <a:p>
            <a:pPr marL="0" indent="0" algn="l">
              <a:buNone/>
            </a:pPr>
            <a:endParaRPr lang="pl-PL"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343472" y="3052788"/>
            <a:ext cx="6098874" cy="2831544"/>
          </a:xfrm>
          <a:prstGeom prst="rect">
            <a:avLst/>
          </a:prstGeom>
          <a:noFill/>
        </p:spPr>
        <p:txBody>
          <a:bodyPr wrap="square">
            <a:spAutoFit/>
          </a:bodyPr>
          <a:lstStyle/>
          <a:p>
            <a:pPr marL="285750" indent="-285750">
              <a:buFont typeface="Arial" panose="020B0604020202020204" pitchFamily="34" charset="0"/>
              <a:buChar char="•"/>
            </a:pPr>
            <a:r>
              <a:rPr lang="pl-PL" sz="2000" dirty="0"/>
              <a:t>Inteligencja językowa</a:t>
            </a:r>
          </a:p>
          <a:p>
            <a:pPr marL="285750" indent="-285750">
              <a:buFont typeface="Arial" panose="020B0604020202020204" pitchFamily="34" charset="0"/>
              <a:buChar char="•"/>
            </a:pPr>
            <a:r>
              <a:rPr lang="pl-PL" sz="2000" dirty="0"/>
              <a:t>Inteligencja logiczna lub matematyczna</a:t>
            </a:r>
          </a:p>
          <a:p>
            <a:pPr marL="285750" indent="-285750">
              <a:buFont typeface="Arial" panose="020B0604020202020204" pitchFamily="34" charset="0"/>
              <a:buChar char="•"/>
            </a:pPr>
            <a:r>
              <a:rPr lang="pl-PL" sz="2000" dirty="0"/>
              <a:t>Inteligencja wizualno-przestrzenna</a:t>
            </a:r>
          </a:p>
          <a:p>
            <a:pPr marL="285750" indent="-285750">
              <a:buFont typeface="Arial" panose="020B0604020202020204" pitchFamily="34" charset="0"/>
              <a:buChar char="•"/>
            </a:pPr>
            <a:r>
              <a:rPr lang="pl-PL" sz="2000" dirty="0"/>
              <a:t>Inteligencja muzyczna</a:t>
            </a:r>
          </a:p>
          <a:p>
            <a:pPr marL="285750" indent="-285750">
              <a:buFont typeface="Arial" panose="020B0604020202020204" pitchFamily="34" charset="0"/>
              <a:buChar char="•"/>
            </a:pPr>
            <a:r>
              <a:rPr lang="pl-PL" sz="2000" dirty="0"/>
              <a:t>Inteligencja interpersonalna (społeczna)</a:t>
            </a:r>
          </a:p>
          <a:p>
            <a:pPr marL="285750" indent="-285750">
              <a:buFont typeface="Arial" panose="020B0604020202020204" pitchFamily="34" charset="0"/>
              <a:buChar char="•"/>
            </a:pPr>
            <a:r>
              <a:rPr lang="pl-PL" sz="2000" dirty="0"/>
              <a:t>Inteligencja interpersonalna (refleksyjna)</a:t>
            </a:r>
          </a:p>
          <a:p>
            <a:pPr marL="285750" indent="-285750">
              <a:buFont typeface="Arial" panose="020B0604020202020204" pitchFamily="34" charset="0"/>
              <a:buChar char="•"/>
            </a:pPr>
            <a:r>
              <a:rPr lang="pl-PL" sz="2000" dirty="0"/>
              <a:t>Inteligencja ruchowa</a:t>
            </a:r>
          </a:p>
          <a:p>
            <a:pPr marL="285750" indent="-285750">
              <a:buFont typeface="Arial" panose="020B0604020202020204" pitchFamily="34" charset="0"/>
              <a:buChar char="•"/>
            </a:pPr>
            <a:r>
              <a:rPr lang="pl-PL" sz="2000" dirty="0"/>
              <a:t>Inteligencja przyrodnicza</a:t>
            </a:r>
          </a:p>
          <a:p>
            <a:pPr marL="285750" indent="-285750">
              <a:buFont typeface="Arial" panose="020B0604020202020204" pitchFamily="34" charset="0"/>
              <a:buChar char="•"/>
            </a:pPr>
            <a:endParaRPr lang="pl-PL" sz="1600" dirty="0"/>
          </a:p>
        </p:txBody>
      </p:sp>
    </p:spTree>
    <p:extLst>
      <p:ext uri="{BB962C8B-B14F-4D97-AF65-F5344CB8AC3E}">
        <p14:creationId xmlns:p14="http://schemas.microsoft.com/office/powerpoint/2010/main" val="1551578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1262320" y="2520336"/>
            <a:ext cx="7872535" cy="3693319"/>
          </a:xfrm>
          <a:prstGeom prst="rect">
            <a:avLst/>
          </a:prstGeom>
          <a:noFill/>
        </p:spPr>
        <p:txBody>
          <a:bodyPr wrap="square">
            <a:spAutoFit/>
          </a:bodyPr>
          <a:lstStyle/>
          <a:p>
            <a:r>
              <a:rPr lang="pl-PL" b="1" dirty="0"/>
              <a:t>Uczenie maszynowe (Machine Learning):</a:t>
            </a:r>
          </a:p>
          <a:p>
            <a:r>
              <a:rPr lang="pl-PL"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dirty="0"/>
          </a:p>
          <a:p>
            <a:r>
              <a:rPr lang="pl-PL" b="1" dirty="0"/>
              <a:t>Uczenie głębokie (</a:t>
            </a:r>
            <a:r>
              <a:rPr lang="pl-PL" b="1" dirty="0" err="1"/>
              <a:t>Deep</a:t>
            </a:r>
            <a:r>
              <a:rPr lang="pl-PL" b="1" dirty="0"/>
              <a:t> Learning):</a:t>
            </a:r>
          </a:p>
          <a:p>
            <a:r>
              <a:rPr lang="pl-PL"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297752" y="2563427"/>
            <a:ext cx="7724206" cy="3139321"/>
          </a:xfrm>
          <a:prstGeom prst="rect">
            <a:avLst/>
          </a:prstGeom>
          <a:noFill/>
        </p:spPr>
        <p:txBody>
          <a:bodyPr wrap="square">
            <a:spAutoFit/>
          </a:bodyPr>
          <a:lstStyle/>
          <a:p>
            <a:r>
              <a:rPr lang="pl-PL" b="1" dirty="0"/>
              <a:t>Przetwarzanie języka naturalnego (Natural Language Processing, NLP):</a:t>
            </a:r>
          </a:p>
          <a:p>
            <a:r>
              <a:rPr lang="pl-PL"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dirty="0" err="1"/>
              <a:t>Siri</a:t>
            </a:r>
            <a:r>
              <a:rPr lang="pl-PL" dirty="0"/>
              <a:t>, </a:t>
            </a:r>
            <a:r>
              <a:rPr lang="pl-PL" dirty="0" err="1"/>
              <a:t>Alexa</a:t>
            </a:r>
            <a:r>
              <a:rPr lang="pl-PL" dirty="0"/>
              <a:t>) oraz </a:t>
            </a:r>
            <a:r>
              <a:rPr lang="pl-PL" dirty="0" err="1"/>
              <a:t>chatboty</a:t>
            </a:r>
            <a:r>
              <a:rPr lang="pl-PL" dirty="0"/>
              <a:t>.</a:t>
            </a:r>
          </a:p>
          <a:p>
            <a:endParaRPr lang="pl-PL" dirty="0"/>
          </a:p>
          <a:p>
            <a:r>
              <a:rPr lang="pl-PL" b="1" dirty="0"/>
              <a:t>Wizja komputerowa (</a:t>
            </a:r>
            <a:r>
              <a:rPr lang="pl-PL" b="1" dirty="0" err="1"/>
              <a:t>Computer</a:t>
            </a:r>
            <a:r>
              <a:rPr lang="pl-PL" b="1" dirty="0"/>
              <a:t> </a:t>
            </a:r>
            <a:r>
              <a:rPr lang="pl-PL" b="1" dirty="0" err="1"/>
              <a:t>Vision</a:t>
            </a:r>
            <a:r>
              <a:rPr lang="pl-PL" b="1" dirty="0"/>
              <a:t>):</a:t>
            </a:r>
          </a:p>
          <a:p>
            <a:r>
              <a:rPr lang="pl-PL"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3713725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703512" y="1916832"/>
            <a:ext cx="7776864" cy="3139321"/>
          </a:xfrm>
          <a:prstGeom prst="rect">
            <a:avLst/>
          </a:prstGeom>
          <a:noFill/>
        </p:spPr>
        <p:txBody>
          <a:bodyPr wrap="square">
            <a:spAutoFit/>
          </a:bodyPr>
          <a:lstStyle/>
          <a:p>
            <a:r>
              <a:rPr lang="pl-PL" b="1" dirty="0"/>
              <a:t>Eksperckie systemy doradcze:</a:t>
            </a:r>
          </a:p>
          <a:p>
            <a:r>
              <a:rPr lang="pl-PL" dirty="0"/>
              <a:t>Są to systemy AI zaprojektowane do podejmowania decyzji w specyficznych dziedzinach na podstawie zestawu reguł i wiedzy eksperckiej. Wykorzystywane są m.in. w diagnozie medycznej, analizie finansowej czy planowaniu logistycznym.</a:t>
            </a:r>
          </a:p>
          <a:p>
            <a:endParaRPr lang="pl-PL" dirty="0"/>
          </a:p>
          <a:p>
            <a:r>
              <a:rPr lang="pl-PL" b="1" dirty="0"/>
              <a:t>Robotyka:</a:t>
            </a:r>
          </a:p>
          <a:p>
            <a:r>
              <a:rPr lang="pl-PL"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1293480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CC14D1BF-9629-33B6-490B-61341273D822}"/>
              </a:ext>
            </a:extLst>
          </p:cNvPr>
          <p:cNvSpPr txBox="1"/>
          <p:nvPr/>
        </p:nvSpPr>
        <p:spPr>
          <a:xfrm>
            <a:off x="1271464" y="1988840"/>
            <a:ext cx="9289032" cy="3416320"/>
          </a:xfrm>
          <a:prstGeom prst="rect">
            <a:avLst/>
          </a:prstGeom>
          <a:noFill/>
        </p:spPr>
        <p:txBody>
          <a:bodyPr wrap="square">
            <a:spAutoFit/>
          </a:bodyPr>
          <a:lstStyle/>
          <a:p>
            <a:r>
              <a:rPr lang="pl-PL" dirty="0"/>
              <a:t>Mit 1: „AI zastąpi wszystkich pracowników” – Media często podkreślają, że sztuczna inteligencja prowadzi do masowej utraty miejsc pracy, co prowadzi do obaw przed zautomatyzowaniem całych branż. Choć AI rzeczywiście przejmuje niektóre zadania, to jednocześnie tworzy nowe możliwości zatrudnienia, szczególnie w dziedzinach technologicznych i zarządzania systemami AI.</a:t>
            </a:r>
          </a:p>
          <a:p>
            <a:r>
              <a:rPr lang="pl-PL" dirty="0"/>
              <a:t>Mit 2: „AI osiągnęła pełną autonomię robotów” – W filmach i artykułach AI bywa przedstawiana jako technologia zdolna do działania bez ludzkiej ingerencji, co prowadzi do obaw o samowolne maszyny. W rzeczywistości współczesna AI działa w granicach wyznaczonych przez ludzi i potrzebuje nadzoru.</a:t>
            </a:r>
          </a:p>
          <a:p>
            <a:r>
              <a:rPr lang="pl-PL" dirty="0"/>
              <a:t>Mit 3: „AI jest świadoma” – Niektóre narracje sugerują, że AI rozumie kontekst, emocje i ma własną wolę, ale obecna technologia opiera się na wzorcach statystycznych, bez prawdziwego zrozumienia czy samoświadomości.</a:t>
            </a:r>
          </a:p>
        </p:txBody>
      </p:sp>
      <p:sp>
        <p:nvSpPr>
          <p:cNvPr id="7" name="pole tekstowe 6">
            <a:extLst>
              <a:ext uri="{FF2B5EF4-FFF2-40B4-BE49-F238E27FC236}">
                <a16:creationId xmlns:a16="http://schemas.microsoft.com/office/drawing/2014/main" id="{59D4E861-ABF3-1880-22DC-58D151014081}"/>
              </a:ext>
            </a:extLst>
          </p:cNvPr>
          <p:cNvSpPr txBox="1"/>
          <p:nvPr/>
        </p:nvSpPr>
        <p:spPr>
          <a:xfrm>
            <a:off x="1271464" y="836712"/>
            <a:ext cx="8712968" cy="646331"/>
          </a:xfrm>
          <a:prstGeom prst="rect">
            <a:avLst/>
          </a:prstGeom>
          <a:noFill/>
        </p:spPr>
        <p:txBody>
          <a:bodyPr wrap="square">
            <a:spAutoFit/>
          </a:bodyPr>
          <a:lstStyle/>
          <a:p>
            <a:r>
              <a:rPr lang="pl-PL" sz="3600" b="1" dirty="0">
                <a:latin typeface="Roboto" panose="02000000000000000000" pitchFamily="2" charset="0"/>
                <a:ea typeface="Roboto" panose="02000000000000000000" pitchFamily="2" charset="0"/>
                <a:cs typeface="+mj-cs"/>
              </a:rPr>
              <a:t>Przykłady mitów na temat AI w mediach</a:t>
            </a:r>
          </a:p>
        </p:txBody>
      </p:sp>
    </p:spTree>
    <p:extLst>
      <p:ext uri="{BB962C8B-B14F-4D97-AF65-F5344CB8AC3E}">
        <p14:creationId xmlns:p14="http://schemas.microsoft.com/office/powerpoint/2010/main" val="217405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 symbol zastępczy 7" descr="abstrakcyjny obraz">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ytuł 8">
            <a:extLst>
              <a:ext uri="{FF2B5EF4-FFF2-40B4-BE49-F238E27FC236}">
                <a16:creationId xmlns:a16="http://schemas.microsoft.com/office/drawing/2014/main" id="{79DC1498-E692-42BA-B69F-6D37E6CFACA0}"/>
              </a:ext>
            </a:extLst>
          </p:cNvPr>
          <p:cNvSpPr>
            <a:spLocks noGrp="1"/>
          </p:cNvSpPr>
          <p:nvPr>
            <p:ph type="title"/>
          </p:nvPr>
        </p:nvSpPr>
        <p:spPr/>
        <p:txBody>
          <a:bodyPr rtlCol="0"/>
          <a:lstStyle/>
          <a:p>
            <a:r>
              <a:rPr lang="en-US" b="1" dirty="0">
                <a:solidFill>
                  <a:schemeClr val="accent4">
                    <a:lumMod val="60000"/>
                    <a:lumOff val="40000"/>
                  </a:schemeClr>
                </a:solidFill>
              </a:rPr>
              <a:t>ANIMA</a:t>
            </a:r>
            <a:br>
              <a:rPr lang="en-US" dirty="0">
                <a:solidFill>
                  <a:schemeClr val="accent4">
                    <a:lumMod val="60000"/>
                    <a:lumOff val="40000"/>
                  </a:schemeClr>
                </a:solidFill>
              </a:rPr>
            </a:br>
            <a:r>
              <a:rPr lang="en-US" i="1" dirty="0">
                <a:solidFill>
                  <a:schemeClr val="accent4">
                    <a:lumMod val="60000"/>
                    <a:lumOff val="40000"/>
                  </a:schemeClr>
                </a:solidFill>
              </a:rPr>
              <a:t>Analogical Neural Interface for Meaning Assembly</a:t>
            </a:r>
            <a:endParaRPr lang="pl-PL" noProof="1">
              <a:solidFill>
                <a:schemeClr val="accent4">
                  <a:lumMod val="60000"/>
                  <a:lumOff val="40000"/>
                </a:schemeClr>
              </a:solidFill>
            </a:endParaRPr>
          </a:p>
        </p:txBody>
      </p:sp>
      <p:sp>
        <p:nvSpPr>
          <p:cNvPr id="7" name="Tekst — symbol zastępczy 6">
            <a:extLst>
              <a:ext uri="{FF2B5EF4-FFF2-40B4-BE49-F238E27FC236}">
                <a16:creationId xmlns:a16="http://schemas.microsoft.com/office/drawing/2014/main" id="{5D865526-EC39-4780-A2A8-274A80A5C19B}"/>
              </a:ext>
            </a:extLst>
          </p:cNvPr>
          <p:cNvSpPr>
            <a:spLocks noGrp="1"/>
          </p:cNvSpPr>
          <p:nvPr>
            <p:ph type="body" idx="1"/>
          </p:nvPr>
        </p:nvSpPr>
        <p:spPr>
          <a:xfrm>
            <a:off x="1847088" y="4660071"/>
            <a:ext cx="9482328" cy="518795"/>
          </a:xfrm>
        </p:spPr>
        <p:txBody>
          <a:bodyPr rtlCol="0"/>
          <a:lstStyle/>
          <a:p>
            <a:r>
              <a:rPr lang="pl-PL" dirty="0"/>
              <a:t>Przełomowe AI oparte na intencji • PCJ • inspiracja </a:t>
            </a:r>
            <a:r>
              <a:rPr lang="pl-PL" dirty="0" err="1"/>
              <a:t>Penrose’em</a:t>
            </a:r>
            <a:endParaRPr lang="pl-PL" noProof="1"/>
          </a:p>
        </p:txBody>
      </p:sp>
      <p:sp>
        <p:nvSpPr>
          <p:cNvPr id="4" name="Symbol zastępczy tekstu 3">
            <a:extLst>
              <a:ext uri="{FF2B5EF4-FFF2-40B4-BE49-F238E27FC236}">
                <a16:creationId xmlns:a16="http://schemas.microsoft.com/office/drawing/2014/main" id="{DBB7E87F-F27A-BFED-6087-EBCE68C6A4A1}"/>
              </a:ext>
            </a:extLst>
          </p:cNvPr>
          <p:cNvSpPr>
            <a:spLocks noGrp="1"/>
          </p:cNvSpPr>
          <p:nvPr>
            <p:ph type="body" sz="quarter" idx="12"/>
          </p:nvPr>
        </p:nvSpPr>
        <p:spPr/>
        <p:txBody>
          <a:bodyPr/>
          <a:lstStyle/>
          <a:p>
            <a:endParaRPr lang="pl-PL"/>
          </a:p>
        </p:txBody>
      </p:sp>
    </p:spTree>
    <p:extLst>
      <p:ext uri="{BB962C8B-B14F-4D97-AF65-F5344CB8AC3E}">
        <p14:creationId xmlns:p14="http://schemas.microsoft.com/office/powerpoint/2010/main" val="3927832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D767FF-4BD8-7210-E7A6-980B57A66479}"/>
              </a:ext>
            </a:extLst>
          </p:cNvPr>
          <p:cNvSpPr>
            <a:spLocks noGrp="1"/>
          </p:cNvSpPr>
          <p:nvPr>
            <p:ph type="title"/>
          </p:nvPr>
        </p:nvSpPr>
        <p:spPr/>
        <p:txBody>
          <a:bodyPr>
            <a:normAutofit fontScale="90000"/>
          </a:bodyPr>
          <a:lstStyle/>
          <a:p>
            <a:r>
              <a:rPr lang="pl-PL" b="1" dirty="0"/>
              <a:t>Dlaczego AI nie jest tak „magiczna”, jak to przedstawiają niektóre narracje medialne</a:t>
            </a:r>
            <a:endParaRPr lang="pl-PL" dirty="0"/>
          </a:p>
        </p:txBody>
      </p:sp>
      <p:sp>
        <p:nvSpPr>
          <p:cNvPr id="4" name="pole tekstowe 3">
            <a:extLst>
              <a:ext uri="{FF2B5EF4-FFF2-40B4-BE49-F238E27FC236}">
                <a16:creationId xmlns:a16="http://schemas.microsoft.com/office/drawing/2014/main" id="{0B6ACEB5-42E7-20C4-A429-721013469C53}"/>
              </a:ext>
            </a:extLst>
          </p:cNvPr>
          <p:cNvSpPr txBox="1"/>
          <p:nvPr/>
        </p:nvSpPr>
        <p:spPr>
          <a:xfrm>
            <a:off x="960568" y="2465472"/>
            <a:ext cx="8280920" cy="3693319"/>
          </a:xfrm>
          <a:prstGeom prst="rect">
            <a:avLst/>
          </a:prstGeom>
          <a:noFill/>
        </p:spPr>
        <p:txBody>
          <a:bodyPr wrap="square">
            <a:spAutoFit/>
          </a:bodyPr>
          <a:lstStyle/>
          <a:p>
            <a:pPr>
              <a:buFont typeface="Arial" panose="020B0604020202020204" pitchFamily="34" charset="0"/>
              <a:buChar char="•"/>
            </a:pPr>
            <a:r>
              <a:rPr lang="pl-PL" b="1" dirty="0"/>
              <a:t>Technologia oparta na algorytmach i danych</a:t>
            </a:r>
            <a:r>
              <a:rPr lang="pl-PL" dirty="0"/>
              <a:t>: AI nie działa w magiczny sposób, lecz bazuje na skomplikowanych algorytmach i ogromnych ilościach danych. Działa na zasadzie statystyki i matematyki, co oznacza, że nie posiada intuicji ani świadomości.</a:t>
            </a:r>
          </a:p>
          <a:p>
            <a:pPr>
              <a:buFont typeface="Arial" panose="020B0604020202020204" pitchFamily="34" charset="0"/>
              <a:buChar char="•"/>
            </a:pPr>
            <a:r>
              <a:rPr lang="pl-PL" b="1" dirty="0"/>
              <a:t>Błędy i nieprzewidywalność</a:t>
            </a:r>
            <a:r>
              <a:rPr lang="pl-PL" dirty="0"/>
              <a:t>: AI popełnia błędy, zwłaszcza gdy spotyka się z nieznanymi danymi lub gdy występują uprzedzenia w danych treningowych. AI nie rozumie świata w sposób ludzki i często wymaga ogromnych mocy obliczeniowych, co jest kosztowne i nie zawsze efektywne.</a:t>
            </a:r>
          </a:p>
          <a:p>
            <a:pPr>
              <a:buFont typeface="Arial" panose="020B0604020202020204" pitchFamily="34" charset="0"/>
              <a:buChar char="•"/>
            </a:pPr>
            <a:r>
              <a:rPr lang="pl-PL" b="1" dirty="0"/>
              <a:t>Ograniczona interpretacja i zrozumienie</a:t>
            </a:r>
            <a:r>
              <a:rPr lang="pl-PL" dirty="0"/>
              <a:t>: Media często pomijają fakt, że AI nie potrafi podejmować decyzji etycznych ani moralnych. Każde „magiczne” osiągnięcie AI to wynik starannego programowania, a systemy AI wciąż nie rozumieją znaczenia przetwarzanych informacji – potrafią jedynie naśladować ludzkie zachowanie.</a:t>
            </a:r>
          </a:p>
        </p:txBody>
      </p:sp>
    </p:spTree>
    <p:extLst>
      <p:ext uri="{BB962C8B-B14F-4D97-AF65-F5344CB8AC3E}">
        <p14:creationId xmlns:p14="http://schemas.microsoft.com/office/powerpoint/2010/main" val="316818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999156" y="3137552"/>
            <a:ext cx="9073008" cy="2308324"/>
          </a:xfrm>
          <a:prstGeom prst="rect">
            <a:avLst/>
          </a:prstGeom>
          <a:noFill/>
        </p:spPr>
        <p:txBody>
          <a:bodyPr wrap="square">
            <a:spAutoFit/>
          </a:bodyPr>
          <a:lstStyle/>
          <a:p>
            <a:r>
              <a:rPr lang="pl-PL" b="1" dirty="0"/>
              <a:t>Inteligencja a Sztuczna Inteligencja</a:t>
            </a:r>
          </a:p>
          <a:p>
            <a:endParaRPr lang="pl-PL" dirty="0"/>
          </a:p>
          <a:p>
            <a:r>
              <a:rPr lang="pl-PL" dirty="0"/>
              <a:t>    Ludzka inteligencja odnosi się do zdolności do rozumowania, uczenia się na podstawie doświadczeń, adaptacji do nowych sytuacji, rozwiązywania problemów oraz tworzenia abstrakcyjnych pojęć.</a:t>
            </a:r>
          </a:p>
          <a:p>
            <a:endParaRPr lang="pl-PL" dirty="0"/>
          </a:p>
          <a:p>
            <a:r>
              <a:rPr lang="pl-PL" dirty="0"/>
              <a:t>    Sztuczna inteligencja (AI) natomiast to symulacja tych zdolności przez maszyny, głównie komputery.</a:t>
            </a:r>
          </a:p>
        </p:txBody>
      </p:sp>
    </p:spTree>
    <p:extLst>
      <p:ext uri="{BB962C8B-B14F-4D97-AF65-F5344CB8AC3E}">
        <p14:creationId xmlns:p14="http://schemas.microsoft.com/office/powerpoint/2010/main" val="3069716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54954" y="2470648"/>
            <a:ext cx="7652198" cy="2862322"/>
          </a:xfrm>
          <a:prstGeom prst="rect">
            <a:avLst/>
          </a:prstGeom>
          <a:noFill/>
        </p:spPr>
        <p:txBody>
          <a:bodyPr wrap="square">
            <a:spAutoFit/>
          </a:bodyPr>
          <a:lstStyle/>
          <a:p>
            <a:endParaRPr lang="pl-PL" dirty="0"/>
          </a:p>
          <a:p>
            <a:r>
              <a:rPr lang="pl-PL" dirty="0"/>
              <a:t>    </a:t>
            </a:r>
            <a:r>
              <a:rPr lang="pl-PL" b="1" dirty="0"/>
              <a:t>Tak</a:t>
            </a:r>
            <a:r>
              <a:rPr lang="pl-PL"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dirty="0"/>
          </a:p>
          <a:p>
            <a:r>
              <a:rPr lang="pl-PL" dirty="0"/>
              <a:t>    </a:t>
            </a:r>
            <a:r>
              <a:rPr lang="pl-PL" b="1" dirty="0"/>
              <a:t>Nie</a:t>
            </a:r>
            <a:r>
              <a:rPr lang="pl-PL"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84209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98743" y="2408328"/>
            <a:ext cx="5299074" cy="4608512"/>
          </a:xfrm>
          <a:prstGeom prst="rect">
            <a:avLst/>
          </a:prstGeom>
        </p:spPr>
        <p:txBody>
          <a:bodyPr vert="horz" lIns="0" tIns="45720" rIns="0" bIns="45720" rtlCol="0">
            <a:normAutofit/>
          </a:bodyPr>
          <a:lstStyle/>
          <a:p>
            <a:pPr marL="228600" indent="-228600">
              <a:lnSpc>
                <a:spcPct val="120000"/>
              </a:lnSpc>
              <a:spcBef>
                <a:spcPts val="400"/>
              </a:spcBef>
              <a:spcAft>
                <a:spcPts val="400"/>
              </a:spcAft>
              <a:buSzPct val="90000"/>
              <a:buFont typeface="Wingdings" pitchFamily="2" charset="2"/>
              <a:buChar char="§"/>
            </a:pPr>
            <a:r>
              <a:rPr lang="pl-PL" sz="2400" dirty="0">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6211889" y="1491857"/>
            <a:ext cx="5299074" cy="4608512"/>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154954" y="2468012"/>
            <a:ext cx="7724206" cy="3416320"/>
          </a:xfrm>
          <a:prstGeom prst="rect">
            <a:avLst/>
          </a:prstGeom>
          <a:noFill/>
        </p:spPr>
        <p:txBody>
          <a:bodyPr wrap="square">
            <a:spAutoFit/>
          </a:bodyPr>
          <a:lstStyle/>
          <a:p>
            <a:pPr marL="285750" indent="-285750">
              <a:buFont typeface="Arial" panose="020B0604020202020204" pitchFamily="34" charset="0"/>
              <a:buChar char="•"/>
            </a:pPr>
            <a:r>
              <a:rPr lang="pl-PL" dirty="0"/>
              <a:t>Samoświadomość: Umiejętność postrzegania siebie jako oddzielnego bytu, zdolność do introspekcji i refleksji nad własnymi myślami i uczuciami.</a:t>
            </a:r>
          </a:p>
          <a:p>
            <a:pPr marL="285750" indent="-285750">
              <a:buFont typeface="Arial" panose="020B0604020202020204" pitchFamily="34" charset="0"/>
              <a:buChar char="•"/>
            </a:pPr>
            <a:r>
              <a:rPr lang="pl-PL" dirty="0"/>
              <a:t>Percepcja zewnętrzna: Świadomość otaczającego świata, zdolność do odbierania bodźców zmysłowych i interpretowania ich w kontekście własnych doświadczeń.</a:t>
            </a:r>
          </a:p>
          <a:p>
            <a:pPr marL="285750" indent="-285750">
              <a:buFont typeface="Arial" panose="020B0604020202020204" pitchFamily="34" charset="0"/>
              <a:buChar char="•"/>
            </a:pPr>
            <a:r>
              <a:rPr lang="pl-PL" dirty="0"/>
              <a:t>Świadomość sytuacyjna: Zdolność do rozumienia i interpretowania sytuacji, w której się znajdujemy, oraz do podejmowania decyzji na podstawie tej interpretacji.</a:t>
            </a:r>
          </a:p>
          <a:p>
            <a:pPr marL="285750" indent="-285750">
              <a:buFont typeface="Arial" panose="020B0604020202020204" pitchFamily="34" charset="0"/>
              <a:buChar char="•"/>
            </a:pPr>
            <a:r>
              <a:rPr lang="pl-PL"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721328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p:nvPr>
        </p:nvSpPr>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962330" y="2119544"/>
            <a:ext cx="11017224" cy="2062103"/>
          </a:xfrm>
          <a:prstGeom prst="rect">
            <a:avLst/>
          </a:prstGeom>
          <a:noFill/>
        </p:spPr>
        <p:txBody>
          <a:bodyPr wrap="square">
            <a:spAutoFit/>
          </a:bodyPr>
          <a:lstStyle/>
          <a:p>
            <a:r>
              <a:rPr lang="pl-PL" sz="2000" b="1" dirty="0"/>
              <a:t>Filozoficzne i naukowe podejście:</a:t>
            </a:r>
          </a:p>
          <a:p>
            <a:endParaRPr lang="pl-PL" dirty="0"/>
          </a:p>
          <a:p>
            <a:r>
              <a:rPr lang="pl-PL" dirty="0"/>
              <a:t>    Filozofia: Świadomość jest od wieków tematem rozważań filozoficznych. Pytania o naturę świadomości, jej źródło oraz relację do ciała i umysłu są centralnymi tematami w filozofii umysłu.</a:t>
            </a:r>
          </a:p>
          <a:p>
            <a:r>
              <a:rPr lang="pl-PL" dirty="0"/>
              <a:t>    Neurobiologia: Naukowcy starają się zrozumieć świadomość poprzez badanie mózgu, szukając odpowiedzi na pytanie, jak procesy neurobiologiczne prowadzą do powstania świadomości.</a:t>
            </a:r>
          </a:p>
          <a:p>
            <a:endParaRPr lang="pl-PL"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962330" y="4019928"/>
            <a:ext cx="11017224" cy="2616101"/>
          </a:xfrm>
          <a:prstGeom prst="rect">
            <a:avLst/>
          </a:prstGeom>
          <a:noFill/>
        </p:spPr>
        <p:txBody>
          <a:bodyPr wrap="square">
            <a:spAutoFit/>
          </a:bodyPr>
          <a:lstStyle/>
          <a:p>
            <a:r>
              <a:rPr lang="pl-PL" sz="2000" b="1" dirty="0"/>
              <a:t>Świadomość a sztuczna inteligencja:</a:t>
            </a:r>
          </a:p>
          <a:p>
            <a:endParaRPr lang="pl-PL" dirty="0"/>
          </a:p>
          <a:p>
            <a:r>
              <a:rPr lang="pl-PL"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r>
              <a:rPr lang="pl-PL"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1376881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a:xfrm>
            <a:off x="601133" y="2535659"/>
            <a:ext cx="10981267" cy="4165333"/>
          </a:xfrm>
        </p:spPr>
        <p:txBody>
          <a:bodyPr>
            <a:normAutofit/>
          </a:bodyPr>
          <a:lstStyle/>
          <a:p>
            <a:r>
              <a:rPr lang="pl-PL" b="1" dirty="0"/>
              <a:t>Uczenie nadzorowane (</a:t>
            </a:r>
            <a:r>
              <a:rPr lang="pl-PL" b="1" dirty="0" err="1"/>
              <a:t>supervised</a:t>
            </a:r>
            <a:r>
              <a:rPr lang="pl-PL" b="1" dirty="0"/>
              <a:t> learning)</a:t>
            </a:r>
            <a:endParaRPr lang="pl-PL" dirty="0"/>
          </a:p>
          <a:p>
            <a:pPr marL="533387"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533387"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533387"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71416" y="2962408"/>
            <a:ext cx="1722581" cy="172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62234" y="1661969"/>
            <a:ext cx="1631823" cy="912147"/>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74020" y="1413164"/>
            <a:ext cx="1722581" cy="1722581"/>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73094" y="3833084"/>
            <a:ext cx="5299591" cy="2228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785444" y="1717964"/>
            <a:ext cx="1414301" cy="1259224"/>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94853" y="4504892"/>
            <a:ext cx="704416" cy="704416"/>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320021" y="4509337"/>
            <a:ext cx="739371" cy="739371"/>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226291" y="5491479"/>
            <a:ext cx="1879600" cy="635932"/>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9345" y="5809447"/>
            <a:ext cx="1953491" cy="109883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929811" y="2609275"/>
            <a:ext cx="739200" cy="77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4920103" y="2347576"/>
            <a:ext cx="673100" cy="939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4904589" y="2863047"/>
            <a:ext cx="4253915" cy="1035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4809261" y="4523088"/>
            <a:ext cx="1349792" cy="276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2362387" y="4465785"/>
            <a:ext cx="1239904" cy="1131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4008093" y="5462435"/>
            <a:ext cx="1085904" cy="1198791"/>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4142512" y="4465785"/>
            <a:ext cx="329621" cy="9392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613131" y="1228497"/>
            <a:ext cx="3059411" cy="369332"/>
          </a:xfrm>
          <a:prstGeom prst="rect">
            <a:avLst/>
          </a:prstGeom>
          <a:noFill/>
        </p:spPr>
        <p:txBody>
          <a:bodyPr wrap="square" rtlCol="0">
            <a:spAutoFit/>
          </a:bodyPr>
          <a:lstStyle/>
          <a:p>
            <a:r>
              <a:rPr lang="pl-PL"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5501840" y="1265966"/>
            <a:ext cx="3059411" cy="369332"/>
          </a:xfrm>
          <a:prstGeom prst="rect">
            <a:avLst/>
          </a:prstGeom>
          <a:noFill/>
        </p:spPr>
        <p:txBody>
          <a:bodyPr wrap="square" rtlCol="0">
            <a:spAutoFit/>
          </a:bodyPr>
          <a:lstStyle/>
          <a:p>
            <a:r>
              <a:rPr lang="pl-PL"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33640" y="3574060"/>
            <a:ext cx="2796171" cy="646331"/>
          </a:xfrm>
          <a:prstGeom prst="rect">
            <a:avLst/>
          </a:prstGeom>
          <a:noFill/>
        </p:spPr>
        <p:txBody>
          <a:bodyPr wrap="square" rtlCol="0">
            <a:spAutoFit/>
          </a:bodyPr>
          <a:lstStyle/>
          <a:p>
            <a:r>
              <a:rPr lang="pl-PL"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3438128" y="2407274"/>
            <a:ext cx="1722581" cy="369332"/>
          </a:xfrm>
          <a:prstGeom prst="rect">
            <a:avLst/>
          </a:prstGeom>
          <a:noFill/>
        </p:spPr>
        <p:txBody>
          <a:bodyPr wrap="square" rtlCol="0">
            <a:spAutoFit/>
          </a:bodyPr>
          <a:lstStyle/>
          <a:p>
            <a:r>
              <a:rPr lang="pl-PL"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5240095" y="6053706"/>
            <a:ext cx="2195179" cy="646331"/>
          </a:xfrm>
          <a:prstGeom prst="rect">
            <a:avLst/>
          </a:prstGeom>
          <a:noFill/>
        </p:spPr>
        <p:txBody>
          <a:bodyPr wrap="square" rtlCol="0">
            <a:spAutoFit/>
          </a:bodyPr>
          <a:lstStyle/>
          <a:p>
            <a:r>
              <a:rPr lang="pl-PL"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7900363" y="3337579"/>
            <a:ext cx="4053411" cy="646331"/>
          </a:xfrm>
          <a:prstGeom prst="rect">
            <a:avLst/>
          </a:prstGeom>
          <a:noFill/>
        </p:spPr>
        <p:txBody>
          <a:bodyPr wrap="square" rtlCol="0">
            <a:spAutoFit/>
          </a:bodyPr>
          <a:lstStyle/>
          <a:p>
            <a:r>
              <a:rPr lang="pl-PL"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10166099" y="1174357"/>
            <a:ext cx="1722581" cy="369332"/>
          </a:xfrm>
          <a:prstGeom prst="rect">
            <a:avLst/>
          </a:prstGeom>
          <a:noFill/>
        </p:spPr>
        <p:txBody>
          <a:bodyPr wrap="square" rtlCol="0">
            <a:spAutoFit/>
          </a:bodyPr>
          <a:lstStyle/>
          <a:p>
            <a:r>
              <a:rPr lang="pl-PL" dirty="0"/>
              <a:t>Aplikacje Web</a:t>
            </a:r>
          </a:p>
        </p:txBody>
      </p:sp>
    </p:spTree>
    <p:extLst>
      <p:ext uri="{BB962C8B-B14F-4D97-AF65-F5344CB8AC3E}">
        <p14:creationId xmlns:p14="http://schemas.microsoft.com/office/powerpoint/2010/main" val="3413834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a:xfrm>
            <a:off x="601133" y="2453363"/>
            <a:ext cx="10981267" cy="4247629"/>
          </a:xfrm>
        </p:spPr>
        <p:txBody>
          <a:bodyPr>
            <a:normAutofit/>
          </a:bodyPr>
          <a:lstStyle/>
          <a:p>
            <a:r>
              <a:rPr lang="pl-PL" b="1" dirty="0"/>
              <a:t>Uczenie nadzorowane (</a:t>
            </a:r>
            <a:r>
              <a:rPr lang="pl-PL" b="1" dirty="0" err="1"/>
              <a:t>supervised</a:t>
            </a:r>
            <a:r>
              <a:rPr lang="pl-PL" b="1" dirty="0"/>
              <a:t> learning)</a:t>
            </a:r>
            <a:endParaRPr lang="pl-PL" dirty="0"/>
          </a:p>
          <a:p>
            <a:pPr marL="533387"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533387"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533387"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3419354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fontScale="90000"/>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421019" y="1268925"/>
            <a:ext cx="6096000" cy="4893647"/>
          </a:xfrm>
          <a:prstGeom prst="rect">
            <a:avLst/>
          </a:prstGeom>
        </p:spPr>
        <p:txBody>
          <a:bodyPr wrap="square">
            <a:spAutoFit/>
          </a:bodyPr>
          <a:lstStyle/>
          <a:p>
            <a:r>
              <a:rPr lang="pl-PL" sz="2400" b="1" dirty="0"/>
              <a:t>Klasyfikacja (</a:t>
            </a:r>
            <a:r>
              <a:rPr lang="pl-PL" sz="2400" b="1" dirty="0" err="1"/>
              <a:t>classification</a:t>
            </a:r>
            <a:r>
              <a:rPr lang="pl-PL" sz="2400" b="1" dirty="0"/>
              <a:t>)</a:t>
            </a:r>
          </a:p>
          <a:p>
            <a:endParaRPr lang="pl-PL" sz="2400" dirty="0"/>
          </a:p>
          <a:p>
            <a:r>
              <a:rPr lang="pl-PL" sz="2400"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6339841" y="1995053"/>
            <a:ext cx="5486400" cy="41148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CC3376-5069-4C7B-BE6B-A3776D1B47BA}"/>
              </a:ext>
            </a:extLst>
          </p:cNvPr>
          <p:cNvSpPr>
            <a:spLocks noGrp="1"/>
          </p:cNvSpPr>
          <p:nvPr>
            <p:ph type="title"/>
          </p:nvPr>
        </p:nvSpPr>
        <p:spPr/>
        <p:txBody>
          <a:bodyPr rtlCol="0"/>
          <a:lstStyle/>
          <a:p>
            <a:r>
              <a:rPr lang="pl-PL" dirty="0">
                <a:solidFill>
                  <a:schemeClr val="accent4">
                    <a:lumMod val="60000"/>
                    <a:lumOff val="40000"/>
                  </a:schemeClr>
                </a:solidFill>
              </a:rPr>
              <a:t>Problem</a:t>
            </a:r>
            <a:endParaRPr lang="pl-PL" noProof="1">
              <a:solidFill>
                <a:schemeClr val="accent4">
                  <a:lumMod val="60000"/>
                  <a:lumOff val="40000"/>
                </a:schemeClr>
              </a:solidFill>
            </a:endParaRPr>
          </a:p>
        </p:txBody>
      </p:sp>
      <p:pic>
        <p:nvPicPr>
          <p:cNvPr id="6" name="Obraz — symbol zastępczy 5" descr="osoba przyglądająca się planom na ścianie">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Zawartość — symbol zastępczy 13">
            <a:extLst>
              <a:ext uri="{FF2B5EF4-FFF2-40B4-BE49-F238E27FC236}">
                <a16:creationId xmlns:a16="http://schemas.microsoft.com/office/drawing/2014/main" id="{79248A72-A597-48DF-A270-3389F5D209C0}"/>
              </a:ext>
            </a:extLst>
          </p:cNvPr>
          <p:cNvSpPr>
            <a:spLocks noGrp="1"/>
          </p:cNvSpPr>
          <p:nvPr>
            <p:ph idx="1"/>
          </p:nvPr>
        </p:nvSpPr>
        <p:spPr>
          <a:xfrm>
            <a:off x="5925313" y="2404469"/>
            <a:ext cx="6067904" cy="4428959"/>
          </a:xfrm>
        </p:spPr>
        <p:txBody>
          <a:bodyPr rtlCol="0">
            <a:normAutofit/>
          </a:bodyPr>
          <a:lstStyle/>
          <a:p>
            <a:pPr rtl="0"/>
            <a:r>
              <a:rPr lang="pl-PL" sz="2400" b="1" noProof="1"/>
              <a:t>Obecne AI to ogromne modele i masywne dane</a:t>
            </a:r>
          </a:p>
          <a:p>
            <a:pPr rtl="0"/>
            <a:endParaRPr lang="pl-PL" sz="2400" b="1" noProof="1"/>
          </a:p>
          <a:p>
            <a:pPr rtl="0"/>
            <a:r>
              <a:rPr lang="pl-PL" sz="2400" b="1" noProof="1"/>
              <a:t>Ale: czy to rozumie, czy tylko kalkuluje?</a:t>
            </a:r>
          </a:p>
          <a:p>
            <a:pPr rtl="0"/>
            <a:endParaRPr lang="pl-PL" sz="2400" b="1" noProof="1"/>
          </a:p>
          <a:p>
            <a:pPr rtl="0"/>
            <a:r>
              <a:rPr lang="pl-PL" sz="2400" b="1" noProof="1"/>
              <a:t>Brak głębokiego rezonansu z intencją i znaczeniem</a:t>
            </a:r>
          </a:p>
        </p:txBody>
      </p:sp>
      <p:sp>
        <p:nvSpPr>
          <p:cNvPr id="16" name="Numer slajdu — symbol zastępczy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rtlCol="0"/>
          <a:lstStyle/>
          <a:p>
            <a:pPr rtl="0"/>
            <a:fld id="{8C2E478F-E849-4A8C-AF1F-CBCC78A7CBFA}" type="slidenum">
              <a:rPr lang="pl-PL" noProof="1" smtClean="0"/>
              <a:t>4</a:t>
            </a:fld>
            <a:endParaRPr lang="pl-PL" noProof="1"/>
          </a:p>
        </p:txBody>
      </p:sp>
    </p:spTree>
    <p:extLst>
      <p:ext uri="{BB962C8B-B14F-4D97-AF65-F5344CB8AC3E}">
        <p14:creationId xmlns:p14="http://schemas.microsoft.com/office/powerpoint/2010/main" val="3516891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609601" y="2532888"/>
            <a:ext cx="4960127" cy="3585040"/>
          </a:xfrm>
        </p:spPr>
        <p:txBody>
          <a:bodyPr>
            <a:normAutofit/>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6197352" y="1773381"/>
            <a:ext cx="4341697" cy="45452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701699" y="1317166"/>
            <a:ext cx="6096000" cy="5262979"/>
          </a:xfrm>
          <a:prstGeom prst="rect">
            <a:avLst/>
          </a:prstGeom>
        </p:spPr>
        <p:txBody>
          <a:bodyPr>
            <a:spAutoFit/>
          </a:bodyPr>
          <a:lstStyle/>
          <a:p>
            <a:r>
              <a:rPr lang="pl-PL" sz="2400" b="1" dirty="0">
                <a:solidFill>
                  <a:schemeClr val="bg1">
                    <a:lumMod val="95000"/>
                  </a:schemeClr>
                </a:solidFill>
              </a:rPr>
              <a:t>Grupowanie (</a:t>
            </a:r>
            <a:r>
              <a:rPr lang="pl-PL" sz="2400" b="1" dirty="0" err="1">
                <a:solidFill>
                  <a:schemeClr val="bg1">
                    <a:lumMod val="95000"/>
                  </a:schemeClr>
                </a:solidFill>
              </a:rPr>
              <a:t>clustering</a:t>
            </a:r>
            <a:r>
              <a:rPr lang="pl-PL" sz="2400" b="1" dirty="0">
                <a:solidFill>
                  <a:schemeClr val="bg1">
                    <a:lumMod val="95000"/>
                  </a:schemeClr>
                </a:solidFill>
              </a:rPr>
              <a:t>)</a:t>
            </a:r>
          </a:p>
          <a:p>
            <a:endParaRPr lang="pl-PL" sz="2400" dirty="0"/>
          </a:p>
          <a:p>
            <a:r>
              <a:rPr lang="pl-PL" sz="2400"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6535651" y="2208414"/>
            <a:ext cx="5046749" cy="3785061"/>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a:xfrm>
            <a:off x="509016" y="2656091"/>
            <a:ext cx="10981267" cy="3790429"/>
          </a:xfrm>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533387"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533387"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a:xfrm>
            <a:off x="601133" y="2644869"/>
            <a:ext cx="10981267" cy="2418829"/>
          </a:xfrm>
        </p:spPr>
        <p:txBody>
          <a:bodyPr/>
          <a:lstStyle/>
          <a:p>
            <a:r>
              <a:rPr lang="pl-PL" b="1" dirty="0"/>
              <a:t>Wybór modelu (model </a:t>
            </a:r>
            <a:r>
              <a:rPr lang="pl-PL" b="1" dirty="0" err="1"/>
              <a:t>selection</a:t>
            </a:r>
            <a:r>
              <a:rPr lang="pl-PL" b="1" dirty="0"/>
              <a:t>)</a:t>
            </a:r>
            <a:endParaRPr lang="pl-PL" dirty="0"/>
          </a:p>
          <a:p>
            <a:pPr marL="533387"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08.07.2025</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431" y="2256640"/>
            <a:ext cx="6108591" cy="2933731"/>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666304" y="2329447"/>
            <a:ext cx="5362584" cy="3416320"/>
          </a:xfrm>
          <a:prstGeom prst="rect">
            <a:avLst/>
          </a:prstGeom>
          <a:noFill/>
        </p:spPr>
        <p:txBody>
          <a:bodyPr wrap="square">
            <a:spAutoFit/>
          </a:bodyPr>
          <a:lstStyle/>
          <a:p>
            <a:r>
              <a:rPr lang="pl-PL" b="1" dirty="0"/>
              <a:t>Sieć neuronowa </a:t>
            </a:r>
            <a:r>
              <a:rPr lang="pl-PL" dirty="0"/>
              <a:t>to statystyczny model obliczeniowy stosowany w uczeniu maszynowym. </a:t>
            </a:r>
          </a:p>
          <a:p>
            <a:endParaRPr lang="pl-PL" dirty="0"/>
          </a:p>
          <a:p>
            <a:r>
              <a:rPr lang="pl-PL" dirty="0"/>
              <a:t>Można o nim myśleć jak o systemie połączonych synapsami neuronów, które przesyłają między sobą impulsy (dane). </a:t>
            </a:r>
          </a:p>
          <a:p>
            <a:endParaRPr lang="pl-PL" dirty="0"/>
          </a:p>
          <a:p>
            <a:r>
              <a:rPr lang="pl-PL" dirty="0"/>
              <a:t>Sieć neuronowa składa się z trzech warstw: </a:t>
            </a:r>
          </a:p>
          <a:p>
            <a:r>
              <a:rPr lang="pl-PL" b="1" dirty="0"/>
              <a:t>warstwy wejścia (</a:t>
            </a:r>
            <a:r>
              <a:rPr lang="pl-PL" b="1" dirty="0" err="1"/>
              <a:t>input</a:t>
            </a:r>
            <a:r>
              <a:rPr lang="pl-PL" b="1" dirty="0"/>
              <a:t> </a:t>
            </a:r>
            <a:r>
              <a:rPr lang="pl-PL" b="1" dirty="0" err="1"/>
              <a:t>layer</a:t>
            </a:r>
            <a:r>
              <a:rPr lang="pl-PL" b="1" dirty="0"/>
              <a:t>), </a:t>
            </a:r>
          </a:p>
          <a:p>
            <a:r>
              <a:rPr lang="pl-PL" b="1" dirty="0"/>
              <a:t>warstwy ukrytej (</a:t>
            </a:r>
            <a:r>
              <a:rPr lang="pl-PL" b="1" dirty="0" err="1"/>
              <a:t>hidden</a:t>
            </a:r>
            <a:r>
              <a:rPr lang="pl-PL" b="1" dirty="0"/>
              <a:t> </a:t>
            </a:r>
            <a:r>
              <a:rPr lang="pl-PL" b="1" dirty="0" err="1"/>
              <a:t>layer</a:t>
            </a:r>
            <a:r>
              <a:rPr lang="pl-PL" b="1" dirty="0"/>
              <a:t>), </a:t>
            </a:r>
          </a:p>
          <a:p>
            <a:r>
              <a:rPr lang="pl-PL" dirty="0"/>
              <a:t>oraz </a:t>
            </a:r>
            <a:r>
              <a:rPr lang="pl-PL" b="1" dirty="0"/>
              <a:t>warstwy wyjścia (</a:t>
            </a:r>
            <a:r>
              <a:rPr lang="pl-PL" b="1" dirty="0" err="1"/>
              <a:t>output</a:t>
            </a:r>
            <a:r>
              <a:rPr lang="pl-PL" b="1" dirty="0"/>
              <a:t> </a:t>
            </a:r>
            <a:r>
              <a:rPr lang="pl-PL" b="1" dirty="0" err="1"/>
              <a:t>layer</a:t>
            </a:r>
            <a:r>
              <a:rPr lang="pl-PL" b="1" dirty="0"/>
              <a:t>)</a:t>
            </a:r>
          </a:p>
          <a:p>
            <a:endParaRPr lang="pl-PL" dirty="0"/>
          </a:p>
        </p:txBody>
      </p:sp>
    </p:spTree>
    <p:extLst>
      <p:ext uri="{BB962C8B-B14F-4D97-AF65-F5344CB8AC3E}">
        <p14:creationId xmlns:p14="http://schemas.microsoft.com/office/powerpoint/2010/main" val="2443478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403412" y="1138187"/>
            <a:ext cx="11689976" cy="5218163"/>
          </a:xfrm>
        </p:spPr>
        <p:txBody>
          <a:bodyPr>
            <a:normAutofit/>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609600" y="1689682"/>
            <a:ext cx="10981267" cy="3478637"/>
          </a:xfrm>
        </p:spPr>
        <p:txBody>
          <a:bodyPr>
            <a:normAutofit/>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753035" y="2182360"/>
            <a:ext cx="6096000" cy="2308324"/>
          </a:xfrm>
          <a:prstGeom prst="rect">
            <a:avLst/>
          </a:prstGeom>
          <a:noFill/>
        </p:spPr>
        <p:txBody>
          <a:bodyPr wrap="square">
            <a:spAutoFit/>
          </a:bodyPr>
          <a:lstStyle/>
          <a:p>
            <a:r>
              <a:rPr lang="pl-PL" sz="2400" dirty="0"/>
              <a:t>Jak możemy zobaczyć na powyższym diagramie, uczenie głębokie jest poddziedziną uczenia maszynowego. Podstawowym czynnikiem wyróżniającym </a:t>
            </a:r>
            <a:r>
              <a:rPr lang="pl-PL" sz="2400" dirty="0" err="1"/>
              <a:t>deep</a:t>
            </a:r>
            <a:r>
              <a:rPr lang="pl-PL" sz="2400"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7064187" y="1559858"/>
            <a:ext cx="4374779" cy="3978407"/>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609600" y="1138187"/>
            <a:ext cx="10981267" cy="2429767"/>
          </a:xfrm>
        </p:spPr>
        <p:txBody>
          <a:bodyPr>
            <a:normAutofit/>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577787" y="3429000"/>
            <a:ext cx="7539319" cy="3332296"/>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407457" y="2053166"/>
            <a:ext cx="6096001" cy="2751669"/>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407456" y="5059997"/>
            <a:ext cx="9018497" cy="461665"/>
          </a:xfrm>
          <a:prstGeom prst="rect">
            <a:avLst/>
          </a:prstGeom>
          <a:noFill/>
        </p:spPr>
        <p:txBody>
          <a:bodyPr wrap="square">
            <a:spAutoFit/>
          </a:bodyPr>
          <a:lstStyle/>
          <a:p>
            <a:r>
              <a:rPr lang="pl-PL" sz="2400"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D6DBB-3415-DE69-BD02-6E24DD4B32A2}"/>
            </a:ext>
          </a:extLst>
        </p:cNvPr>
        <p:cNvGrpSpPr/>
        <p:nvPr/>
      </p:nvGrpSpPr>
      <p:grpSpPr>
        <a:xfrm>
          <a:off x="0" y="0"/>
          <a:ext cx="0" cy="0"/>
          <a:chOff x="0" y="0"/>
          <a:chExt cx="0" cy="0"/>
        </a:xfrm>
      </p:grpSpPr>
      <p:pic>
        <p:nvPicPr>
          <p:cNvPr id="5" name="Obraz — symbol zastępczy 4">
            <a:extLst>
              <a:ext uri="{FF2B5EF4-FFF2-40B4-BE49-F238E27FC236}">
                <a16:creationId xmlns:a16="http://schemas.microsoft.com/office/drawing/2014/main" id="{D8A2E23C-6DC5-8D3B-651F-866FF94D7421}"/>
              </a:ext>
            </a:extLst>
          </p:cNvPr>
          <p:cNvPicPr>
            <a:picLocks noGrp="1" noChangeAspect="1"/>
          </p:cNvPicPr>
          <p:nvPr>
            <p:ph type="pic" sz="quarter" idx="13"/>
          </p:nvPr>
        </p:nvPicPr>
        <p:blipFill>
          <a:blip r:embed="rId3"/>
          <a:srcRect l="4260" r="6851"/>
          <a:stretch>
            <a:fillRect/>
          </a:stretch>
        </p:blipFill>
        <p:spPr>
          <a:xfrm>
            <a:off x="20" y="10"/>
            <a:ext cx="6095980" cy="6857990"/>
          </a:xfrm>
          <a:noFill/>
        </p:spPr>
      </p:pic>
      <p:sp>
        <p:nvSpPr>
          <p:cNvPr id="8" name="Tytuł 7">
            <a:extLst>
              <a:ext uri="{FF2B5EF4-FFF2-40B4-BE49-F238E27FC236}">
                <a16:creationId xmlns:a16="http://schemas.microsoft.com/office/drawing/2014/main" id="{CB1FB2C8-4DB9-9E86-69D6-7DB6838D80F1}"/>
              </a:ext>
            </a:extLst>
          </p:cNvPr>
          <p:cNvSpPr>
            <a:spLocks noGrp="1"/>
          </p:cNvSpPr>
          <p:nvPr>
            <p:ph type="title"/>
          </p:nvPr>
        </p:nvSpPr>
        <p:spPr>
          <a:xfrm>
            <a:off x="6272784" y="642927"/>
            <a:ext cx="5642355" cy="1435947"/>
          </a:xfrm>
        </p:spPr>
        <p:txBody>
          <a:bodyPr rtlCol="0" anchor="t">
            <a:normAutofit fontScale="90000"/>
          </a:bodyPr>
          <a:lstStyle/>
          <a:p>
            <a:pPr>
              <a:lnSpc>
                <a:spcPct val="140000"/>
              </a:lnSpc>
            </a:pPr>
            <a:r>
              <a:rPr lang="pl-PL" sz="3800" dirty="0"/>
              <a:t>Rozwiązanie: </a:t>
            </a:r>
            <a:r>
              <a:rPr lang="pl-PL" sz="3800" dirty="0" err="1"/>
              <a:t>Synapse</a:t>
            </a:r>
            <a:r>
              <a:rPr lang="pl-PL" sz="3800" dirty="0"/>
              <a:t> X</a:t>
            </a:r>
            <a:endParaRPr lang="pl-PL" sz="3800" noProof="1"/>
          </a:p>
        </p:txBody>
      </p:sp>
      <p:sp>
        <p:nvSpPr>
          <p:cNvPr id="4" name="Numer slajdu — symbol zastępczy 3">
            <a:extLst>
              <a:ext uri="{FF2B5EF4-FFF2-40B4-BE49-F238E27FC236}">
                <a16:creationId xmlns:a16="http://schemas.microsoft.com/office/drawing/2014/main" id="{0F15040C-5DC7-43E0-31DD-50C74905C6A3}"/>
              </a:ext>
            </a:extLst>
          </p:cNvPr>
          <p:cNvSpPr>
            <a:spLocks noGrp="1"/>
          </p:cNvSpPr>
          <p:nvPr>
            <p:ph type="sldNum" sz="quarter" idx="12"/>
          </p:nvPr>
        </p:nvSpPr>
        <p:spPr>
          <a:xfrm>
            <a:off x="11549269" y="6468303"/>
            <a:ext cx="443948" cy="365125"/>
          </a:xfrm>
        </p:spPr>
        <p:txBody>
          <a:bodyPr rtlCol="0" anchor="ctr">
            <a:normAutofit fontScale="77500" lnSpcReduction="20000"/>
          </a:bodyPr>
          <a:lstStyle/>
          <a:p>
            <a:pPr rtl="0">
              <a:spcAft>
                <a:spcPts val="600"/>
              </a:spcAft>
            </a:pPr>
            <a:fld id="{8C2E478F-E849-4A8C-AF1F-CBCC78A7CBFA}" type="slidenum">
              <a:rPr lang="pl-PL" noProof="1" smtClean="0"/>
              <a:pPr rtl="0">
                <a:spcAft>
                  <a:spcPts val="600"/>
                </a:spcAft>
              </a:pPr>
              <a:t>5</a:t>
            </a:fld>
            <a:endParaRPr lang="pl-PL" noProof="1"/>
          </a:p>
        </p:txBody>
      </p:sp>
      <p:sp>
        <p:nvSpPr>
          <p:cNvPr id="9" name="Zawartość — symbol zastępczy 8">
            <a:extLst>
              <a:ext uri="{FF2B5EF4-FFF2-40B4-BE49-F238E27FC236}">
                <a16:creationId xmlns:a16="http://schemas.microsoft.com/office/drawing/2014/main" id="{FE51E09A-CED1-0562-956F-F58A7C32A493}"/>
              </a:ext>
            </a:extLst>
          </p:cNvPr>
          <p:cNvSpPr>
            <a:spLocks noGrp="1"/>
          </p:cNvSpPr>
          <p:nvPr>
            <p:ph type="body" sz="quarter" idx="15"/>
          </p:nvPr>
        </p:nvSpPr>
        <p:spPr>
          <a:xfrm>
            <a:off x="7068819" y="2428515"/>
            <a:ext cx="4114800" cy="3798888"/>
          </a:xfrm>
        </p:spPr>
        <p:txBody>
          <a:bodyPr rtlCol="0">
            <a:normAutofit/>
          </a:bodyPr>
          <a:lstStyle/>
          <a:p>
            <a:pPr marL="0" indent="0">
              <a:buNone/>
            </a:pPr>
            <a:r>
              <a:rPr lang="pl-PL" dirty="0"/>
              <a:t>AI, która odczytuje intencję</a:t>
            </a:r>
          </a:p>
          <a:p>
            <a:pPr marL="0" indent="0">
              <a:buNone/>
            </a:pPr>
            <a:endParaRPr lang="pl-PL" dirty="0"/>
          </a:p>
          <a:p>
            <a:pPr marL="0" indent="0">
              <a:buNone/>
            </a:pPr>
            <a:r>
              <a:rPr lang="pl-PL" dirty="0"/>
              <a:t>Tworzy dynamiczne pola znaczeń i rezonansu</a:t>
            </a:r>
          </a:p>
          <a:p>
            <a:pPr marL="0" indent="0">
              <a:buNone/>
            </a:pPr>
            <a:endParaRPr lang="pl-PL" dirty="0"/>
          </a:p>
          <a:p>
            <a:pPr marL="0" indent="0">
              <a:buNone/>
            </a:pPr>
            <a:r>
              <a:rPr lang="pl-PL" dirty="0"/>
              <a:t>Dzięki temu wychodzi poza prymitywne przetwarzanie</a:t>
            </a:r>
            <a:endParaRPr lang="pl-PL" noProof="1"/>
          </a:p>
        </p:txBody>
      </p:sp>
    </p:spTree>
    <p:extLst>
      <p:ext uri="{BB962C8B-B14F-4D97-AF65-F5344CB8AC3E}">
        <p14:creationId xmlns:p14="http://schemas.microsoft.com/office/powerpoint/2010/main" val="1569522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609600" y="1151453"/>
            <a:ext cx="11232776" cy="1938992"/>
          </a:xfrm>
          <a:prstGeom prst="rect">
            <a:avLst/>
          </a:prstGeom>
          <a:noFill/>
        </p:spPr>
        <p:txBody>
          <a:bodyPr wrap="square">
            <a:spAutoFit/>
          </a:bodyPr>
          <a:lstStyle/>
          <a:p>
            <a:r>
              <a:rPr lang="pl-PL" sz="2400"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4437529" y="3090445"/>
            <a:ext cx="6938683" cy="3599843"/>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5C4980-9830-B3B4-0F58-09A7C2C833DF}"/>
              </a:ext>
            </a:extLst>
          </p:cNvPr>
          <p:cNvSpPr>
            <a:spLocks noGrp="1"/>
          </p:cNvSpPr>
          <p:nvPr>
            <p:ph type="title"/>
          </p:nvPr>
        </p:nvSpPr>
        <p:spPr>
          <a:xfrm>
            <a:off x="609600" y="275167"/>
            <a:ext cx="10972800" cy="1143000"/>
          </a:xfrm>
        </p:spPr>
        <p:txBody>
          <a:bodyPr vert="horz" wrap="square" lIns="0" tIns="60960" rIns="121920" bIns="60960" numCol="1" rtlCol="0" anchor="b" anchorCtr="0" compatLnSpc="1">
            <a:prstTxWarp prst="textNoShape">
              <a:avLst/>
            </a:prstTxWarp>
            <a:normAutofit/>
          </a:bodyPr>
          <a:lstStyle/>
          <a:p>
            <a:r>
              <a:rPr lang="pl-PL" dirty="0"/>
              <a:t>ANALIZA NLP</a:t>
            </a:r>
          </a:p>
        </p:txBody>
      </p:sp>
      <p:pic>
        <p:nvPicPr>
          <p:cNvPr id="6" name="Obraz 5" descr="Obraz zawierający zrzut ekranu, laser, sztuka, światło&#10;&#10;Opis wygenerowany automatycznie">
            <a:extLst>
              <a:ext uri="{FF2B5EF4-FFF2-40B4-BE49-F238E27FC236}">
                <a16:creationId xmlns:a16="http://schemas.microsoft.com/office/drawing/2014/main" id="{35ED58D8-571D-D0C3-A99C-7F3B20FE8741}"/>
              </a:ext>
            </a:extLst>
          </p:cNvPr>
          <p:cNvPicPr>
            <a:picLocks noChangeAspect="1"/>
          </p:cNvPicPr>
          <p:nvPr/>
        </p:nvPicPr>
        <p:blipFill>
          <a:blip r:embed="rId2">
            <a:extLst>
              <a:ext uri="{837473B0-CC2E-450A-ABE3-18F120FF3D39}">
                <a1611:picAttrSrcUrl xmlns:a1611="http://schemas.microsoft.com/office/drawing/2016/11/main" r:id="rId3"/>
              </a:ext>
            </a:extLst>
          </a:blip>
          <a:srcRect l="13498" r="27000" b="3"/>
          <a:stretch/>
        </p:blipFill>
        <p:spPr>
          <a:xfrm>
            <a:off x="681068" y="1484784"/>
            <a:ext cx="5299016" cy="4608512"/>
          </a:xfrm>
          <a:prstGeom prst="rect">
            <a:avLst/>
          </a:prstGeom>
          <a:noFill/>
        </p:spPr>
      </p:pic>
      <p:sp>
        <p:nvSpPr>
          <p:cNvPr id="4" name="pole tekstowe 3">
            <a:extLst>
              <a:ext uri="{FF2B5EF4-FFF2-40B4-BE49-F238E27FC236}">
                <a16:creationId xmlns:a16="http://schemas.microsoft.com/office/drawing/2014/main" id="{BCC81970-F2D1-1630-5704-91DDC81F7D7D}"/>
              </a:ext>
            </a:extLst>
          </p:cNvPr>
          <p:cNvSpPr txBox="1"/>
          <p:nvPr/>
        </p:nvSpPr>
        <p:spPr bwMode="auto">
          <a:xfrm>
            <a:off x="6283325" y="2433689"/>
            <a:ext cx="5299075" cy="3775087"/>
          </a:xfrm>
          <a:prstGeom prst="rect">
            <a:avLst/>
          </a:prstGeom>
          <a:noFill/>
          <a:ln>
            <a:noFill/>
          </a:ln>
        </p:spPr>
        <p:txBody>
          <a:bodyPr vert="horz" wrap="square" lIns="0" tIns="60960" rIns="0" bIns="60960" numCol="1" rtlCol="0" anchor="t" anchorCtr="0" compatLnSpc="1">
            <a:prstTxWarp prst="textNoShape">
              <a:avLst/>
            </a:prstTxWarp>
            <a:normAutofit/>
          </a:bodyPr>
          <a:lstStyle/>
          <a:p>
            <a:pPr eaLnBrk="0" fontAlgn="base" hangingPunct="0">
              <a:spcBef>
                <a:spcPct val="20000"/>
              </a:spcBef>
              <a:spcAft>
                <a:spcPct val="0"/>
              </a:spcAft>
            </a:pPr>
            <a:r>
              <a:rPr lang="pl-PL" sz="2400" b="1" dirty="0">
                <a:solidFill>
                  <a:schemeClr val="accent1"/>
                </a:solidFill>
              </a:rPr>
              <a:t>Analiza NLP (Natural Language Processing, czyli przetwarzanie języka naturalnego) to dziedzina sztucznej inteligencji, która zajmuje się rozumieniem, analizą i generowaniem języka naturalnego przez komputery. Przeanalizujemy kluczowe aspekty, procesy i zastosowania NLP</a:t>
            </a:r>
          </a:p>
        </p:txBody>
      </p:sp>
    </p:spTree>
    <p:extLst>
      <p:ext uri="{BB962C8B-B14F-4D97-AF65-F5344CB8AC3E}">
        <p14:creationId xmlns:p14="http://schemas.microsoft.com/office/powerpoint/2010/main" val="3756677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BC720-A550-E81E-FFEE-81AF918F1DB1}"/>
              </a:ext>
            </a:extLst>
          </p:cNvPr>
          <p:cNvSpPr>
            <a:spLocks noGrp="1"/>
          </p:cNvSpPr>
          <p:nvPr>
            <p:ph type="body" sz="quarter" idx="25"/>
          </p:nvPr>
        </p:nvSpPr>
        <p:spPr/>
        <p:txBody>
          <a:bodyPr/>
          <a:lstStyle/>
          <a:p>
            <a:r>
              <a:rPr lang="pl-PL" dirty="0"/>
              <a:t>Podstawowe zadania NLP</a:t>
            </a:r>
          </a:p>
        </p:txBody>
      </p:sp>
      <p:sp>
        <p:nvSpPr>
          <p:cNvPr id="4" name="pole tekstowe 3">
            <a:extLst>
              <a:ext uri="{FF2B5EF4-FFF2-40B4-BE49-F238E27FC236}">
                <a16:creationId xmlns:a16="http://schemas.microsoft.com/office/drawing/2014/main" id="{12804EFB-8191-2D00-8223-8E4B627ADC99}"/>
              </a:ext>
            </a:extLst>
          </p:cNvPr>
          <p:cNvSpPr txBox="1"/>
          <p:nvPr/>
        </p:nvSpPr>
        <p:spPr>
          <a:xfrm>
            <a:off x="1310918" y="2633038"/>
            <a:ext cx="8220364" cy="3046988"/>
          </a:xfrm>
          <a:prstGeom prst="rect">
            <a:avLst/>
          </a:prstGeom>
          <a:noFill/>
        </p:spPr>
        <p:txBody>
          <a:bodyPr wrap="square">
            <a:spAutoFit/>
          </a:bodyPr>
          <a:lstStyle/>
          <a:p>
            <a:r>
              <a:rPr lang="pl-PL" sz="2400" b="1" dirty="0"/>
              <a:t>a. Analiza składniowa (</a:t>
            </a:r>
            <a:r>
              <a:rPr lang="pl-PL" sz="2400" b="1" dirty="0" err="1"/>
              <a:t>Syntax</a:t>
            </a:r>
            <a:r>
              <a:rPr lang="pl-PL" sz="2400" b="1" dirty="0"/>
              <a:t> Analysis)</a:t>
            </a:r>
          </a:p>
          <a:p>
            <a:pPr>
              <a:buFont typeface="Arial" panose="020B0604020202020204" pitchFamily="34" charset="0"/>
              <a:buChar char="•"/>
            </a:pPr>
            <a:r>
              <a:rPr lang="pl-PL" sz="2400" dirty="0"/>
              <a:t>Obejmuje identyfikację struktury gramatycznej tekstu.</a:t>
            </a:r>
          </a:p>
          <a:p>
            <a:pPr>
              <a:buFont typeface="Arial" panose="020B0604020202020204" pitchFamily="34" charset="0"/>
              <a:buChar char="•"/>
            </a:pPr>
            <a:r>
              <a:rPr lang="pl-PL" sz="2400" dirty="0"/>
              <a:t>Narzędzia: </a:t>
            </a:r>
            <a:r>
              <a:rPr lang="pl-PL" sz="2400" dirty="0" err="1"/>
              <a:t>parsowanie</a:t>
            </a:r>
            <a:r>
              <a:rPr lang="pl-PL" sz="2400" dirty="0"/>
              <a:t> (tworzenie drzew składniowych), </a:t>
            </a:r>
            <a:r>
              <a:rPr lang="pl-PL" sz="2400" dirty="0" err="1"/>
              <a:t>tokenizacja</a:t>
            </a:r>
            <a:r>
              <a:rPr lang="pl-PL" sz="2400" dirty="0"/>
              <a:t> (dzielenie tekstu na słowa lub frazy).</a:t>
            </a:r>
          </a:p>
          <a:p>
            <a:r>
              <a:rPr lang="pl-PL" sz="2400" b="1" dirty="0"/>
              <a:t>b. Analiza semantyczna (</a:t>
            </a:r>
            <a:r>
              <a:rPr lang="pl-PL" sz="2400" b="1" dirty="0" err="1"/>
              <a:t>Semantic</a:t>
            </a:r>
            <a:r>
              <a:rPr lang="pl-PL" sz="2400" b="1" dirty="0"/>
              <a:t> Analysis)</a:t>
            </a:r>
          </a:p>
          <a:p>
            <a:pPr>
              <a:buFont typeface="Arial" panose="020B0604020202020204" pitchFamily="34" charset="0"/>
              <a:buChar char="•"/>
            </a:pPr>
            <a:r>
              <a:rPr lang="pl-PL" sz="2400" dirty="0"/>
              <a:t>Skupia się na znaczeniu słów, zdań i tekstów.</a:t>
            </a:r>
          </a:p>
          <a:p>
            <a:pPr>
              <a:buFont typeface="Arial" panose="020B0604020202020204" pitchFamily="34" charset="0"/>
              <a:buChar char="•"/>
            </a:pPr>
            <a:r>
              <a:rPr lang="pl-PL" sz="2400" dirty="0"/>
              <a:t>Obejmuje zadania, takie jak rozpoznawanie synonimów, analiza sentymentu czy rozumienie kontekstu.</a:t>
            </a:r>
          </a:p>
        </p:txBody>
      </p:sp>
    </p:spTree>
    <p:extLst>
      <p:ext uri="{BB962C8B-B14F-4D97-AF65-F5344CB8AC3E}">
        <p14:creationId xmlns:p14="http://schemas.microsoft.com/office/powerpoint/2010/main" val="209739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4405-EBC7-BAB1-B72F-9FCA256E0172}"/>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D3844B-39DA-F352-B124-F07060345D43}"/>
              </a:ext>
            </a:extLst>
          </p:cNvPr>
          <p:cNvSpPr>
            <a:spLocks noGrp="1"/>
          </p:cNvSpPr>
          <p:nvPr>
            <p:ph type="body" sz="quarter" idx="25"/>
          </p:nvPr>
        </p:nvSpPr>
        <p:spPr/>
        <p:txBody>
          <a:bodyPr/>
          <a:lstStyle/>
          <a:p>
            <a:r>
              <a:rPr lang="pl-PL" dirty="0"/>
              <a:t>Podstawowe zadania NLP</a:t>
            </a:r>
          </a:p>
        </p:txBody>
      </p:sp>
      <p:sp>
        <p:nvSpPr>
          <p:cNvPr id="5" name="pole tekstowe 4">
            <a:extLst>
              <a:ext uri="{FF2B5EF4-FFF2-40B4-BE49-F238E27FC236}">
                <a16:creationId xmlns:a16="http://schemas.microsoft.com/office/drawing/2014/main" id="{9DA6E544-585E-559D-3009-245059B7E568}"/>
              </a:ext>
            </a:extLst>
          </p:cNvPr>
          <p:cNvSpPr txBox="1"/>
          <p:nvPr/>
        </p:nvSpPr>
        <p:spPr>
          <a:xfrm>
            <a:off x="886691" y="2426042"/>
            <a:ext cx="10704176" cy="3785652"/>
          </a:xfrm>
          <a:prstGeom prst="rect">
            <a:avLst/>
          </a:prstGeom>
          <a:noFill/>
        </p:spPr>
        <p:txBody>
          <a:bodyPr wrap="square">
            <a:spAutoFit/>
          </a:bodyPr>
          <a:lstStyle/>
          <a:p>
            <a:r>
              <a:rPr lang="pl-PL" sz="2400" b="1" dirty="0"/>
              <a:t>c. Analiza pragmatyczna (</a:t>
            </a:r>
            <a:r>
              <a:rPr lang="pl-PL" sz="2400" b="1" dirty="0" err="1"/>
              <a:t>Pragmatics</a:t>
            </a:r>
            <a:r>
              <a:rPr lang="pl-PL" sz="2400" b="1" dirty="0"/>
              <a:t>)</a:t>
            </a:r>
          </a:p>
          <a:p>
            <a:pPr>
              <a:buFont typeface="Arial" panose="020B0604020202020204" pitchFamily="34" charset="0"/>
              <a:buChar char="•"/>
            </a:pPr>
            <a:r>
              <a:rPr lang="pl-PL" sz="2400" dirty="0"/>
              <a:t>Bada, jak kontekst wpływa na znaczenie języka.</a:t>
            </a:r>
          </a:p>
          <a:p>
            <a:pPr>
              <a:buFont typeface="Arial" panose="020B0604020202020204" pitchFamily="34" charset="0"/>
              <a:buChar char="•"/>
            </a:pPr>
            <a:r>
              <a:rPr lang="pl-PL" sz="2400" dirty="0"/>
              <a:t>Uwzględnia znaczenie ukryte, intencje nadawcy i szerszy kontekst komunikacji.</a:t>
            </a:r>
          </a:p>
          <a:p>
            <a:r>
              <a:rPr lang="pl-PL" sz="2400" b="1" dirty="0"/>
              <a:t>d. Rozpoznawanie encji (</a:t>
            </a:r>
            <a:r>
              <a:rPr lang="pl-PL" sz="2400" b="1" dirty="0" err="1"/>
              <a:t>Named</a:t>
            </a:r>
            <a:r>
              <a:rPr lang="pl-PL" sz="2400" b="1" dirty="0"/>
              <a:t> </a:t>
            </a:r>
            <a:r>
              <a:rPr lang="pl-PL" sz="2400" b="1" dirty="0" err="1"/>
              <a:t>Entity</a:t>
            </a:r>
            <a:r>
              <a:rPr lang="pl-PL" sz="2400" b="1" dirty="0"/>
              <a:t> </a:t>
            </a:r>
            <a:r>
              <a:rPr lang="pl-PL" sz="2400" b="1" dirty="0" err="1"/>
              <a:t>Recognition</a:t>
            </a:r>
            <a:r>
              <a:rPr lang="pl-PL" sz="2400" b="1" dirty="0"/>
              <a:t>, NER)</a:t>
            </a:r>
          </a:p>
          <a:p>
            <a:pPr>
              <a:buFont typeface="Arial" panose="020B0604020202020204" pitchFamily="34" charset="0"/>
              <a:buChar char="•"/>
            </a:pPr>
            <a:r>
              <a:rPr lang="pl-PL" sz="2400" dirty="0"/>
              <a:t>Identyfikuje i klasyfikuje kluczowe elementy tekstu, np. nazwy własne, daty, lokalizacje.</a:t>
            </a:r>
          </a:p>
          <a:p>
            <a:r>
              <a:rPr lang="pl-PL" sz="2400" b="1" dirty="0"/>
              <a:t>e. Modelowanie języka (Language Modeling)</a:t>
            </a:r>
          </a:p>
          <a:p>
            <a:pPr>
              <a:buFont typeface="Arial" panose="020B0604020202020204" pitchFamily="34" charset="0"/>
              <a:buChar char="•"/>
            </a:pPr>
            <a:r>
              <a:rPr lang="pl-PL" sz="2400" dirty="0"/>
              <a:t>Prognozuje, jakie słowa powinny pojawić się w danym kontekście.</a:t>
            </a:r>
          </a:p>
          <a:p>
            <a:pPr>
              <a:buFont typeface="Arial" panose="020B0604020202020204" pitchFamily="34" charset="0"/>
              <a:buChar char="•"/>
            </a:pPr>
            <a:r>
              <a:rPr lang="pl-PL" sz="2400" dirty="0"/>
              <a:t>Wykorzystywane w autouzupełnianiu i generowaniu tekstu.</a:t>
            </a:r>
          </a:p>
        </p:txBody>
      </p:sp>
    </p:spTree>
    <p:extLst>
      <p:ext uri="{BB962C8B-B14F-4D97-AF65-F5344CB8AC3E}">
        <p14:creationId xmlns:p14="http://schemas.microsoft.com/office/powerpoint/2010/main" val="3340014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9D64E-5524-1444-8A48-DBCFC9A5CD8C}"/>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4F41189-E9E9-E682-B704-053726BA2230}"/>
              </a:ext>
            </a:extLst>
          </p:cNvPr>
          <p:cNvSpPr>
            <a:spLocks noGrp="1"/>
          </p:cNvSpPr>
          <p:nvPr>
            <p:ph type="body" sz="quarter" idx="25"/>
          </p:nvPr>
        </p:nvSpPr>
        <p:spPr/>
        <p:txBody>
          <a:bodyPr/>
          <a:lstStyle/>
          <a:p>
            <a:r>
              <a:rPr lang="pl-PL" dirty="0"/>
              <a:t>Proces analizy NLP</a:t>
            </a:r>
          </a:p>
        </p:txBody>
      </p:sp>
      <p:sp>
        <p:nvSpPr>
          <p:cNvPr id="5" name="pole tekstowe 4">
            <a:extLst>
              <a:ext uri="{FF2B5EF4-FFF2-40B4-BE49-F238E27FC236}">
                <a16:creationId xmlns:a16="http://schemas.microsoft.com/office/drawing/2014/main" id="{A8A2BFAE-43AE-F8EA-81B4-0514D36C744C}"/>
              </a:ext>
            </a:extLst>
          </p:cNvPr>
          <p:cNvSpPr txBox="1"/>
          <p:nvPr/>
        </p:nvSpPr>
        <p:spPr>
          <a:xfrm>
            <a:off x="524073" y="2255443"/>
            <a:ext cx="12404436" cy="4154984"/>
          </a:xfrm>
          <a:prstGeom prst="rect">
            <a:avLst/>
          </a:prstGeom>
          <a:noFill/>
        </p:spPr>
        <p:txBody>
          <a:bodyPr wrap="square">
            <a:spAutoFit/>
          </a:bodyPr>
          <a:lstStyle/>
          <a:p>
            <a:r>
              <a:rPr lang="pl-PL" sz="2400" b="1" dirty="0"/>
              <a:t>a. Przygotowanie danych</a:t>
            </a:r>
          </a:p>
          <a:p>
            <a:pPr>
              <a:buFont typeface="Arial" panose="020B0604020202020204" pitchFamily="34" charset="0"/>
              <a:buChar char="•"/>
            </a:pPr>
            <a:r>
              <a:rPr lang="pl-PL" sz="2400" b="1" dirty="0" err="1"/>
              <a:t>Tokenizacja</a:t>
            </a:r>
            <a:r>
              <a:rPr lang="pl-PL" sz="2400" dirty="0"/>
              <a:t>: Podział tekstu na mniejsze jednostki (np. słowa, zdania).</a:t>
            </a:r>
          </a:p>
          <a:p>
            <a:pPr>
              <a:buFont typeface="Arial" panose="020B0604020202020204" pitchFamily="34" charset="0"/>
              <a:buChar char="•"/>
            </a:pPr>
            <a:r>
              <a:rPr lang="pl-PL" sz="2400" b="1" dirty="0"/>
              <a:t>Usuwanie stop-słów</a:t>
            </a:r>
            <a:r>
              <a:rPr lang="pl-PL" sz="2400" dirty="0"/>
              <a:t>: Wykluczenie słów powszechnych, takich jak „i”, „na”, „ale”.</a:t>
            </a:r>
          </a:p>
          <a:p>
            <a:pPr>
              <a:buFont typeface="Arial" panose="020B0604020202020204" pitchFamily="34" charset="0"/>
              <a:buChar char="•"/>
            </a:pPr>
            <a:r>
              <a:rPr lang="pl-PL" sz="2400" b="1" dirty="0" err="1"/>
              <a:t>Lematyzacja</a:t>
            </a:r>
            <a:r>
              <a:rPr lang="pl-PL" sz="2400" b="1" dirty="0"/>
              <a:t> i </a:t>
            </a:r>
            <a:r>
              <a:rPr lang="pl-PL" sz="2400" b="1" dirty="0" err="1"/>
              <a:t>stemming</a:t>
            </a:r>
            <a:r>
              <a:rPr lang="pl-PL" sz="2400" dirty="0"/>
              <a:t>: Redukcja słów do form podstawowych.</a:t>
            </a:r>
          </a:p>
          <a:p>
            <a:pPr>
              <a:buFont typeface="Arial" panose="020B0604020202020204" pitchFamily="34" charset="0"/>
              <a:buChar char="•"/>
            </a:pPr>
            <a:r>
              <a:rPr lang="pl-PL" sz="2400" b="1" dirty="0"/>
              <a:t>Normalizacja</a:t>
            </a:r>
            <a:r>
              <a:rPr lang="pl-PL" sz="2400" dirty="0"/>
              <a:t>: Usunięcie znaków specjalnych, konwersja na małe litery.</a:t>
            </a:r>
          </a:p>
          <a:p>
            <a:r>
              <a:rPr lang="pl-PL" sz="2400" b="1" dirty="0"/>
              <a:t>b. </a:t>
            </a:r>
            <a:r>
              <a:rPr lang="pl-PL" sz="2400" b="1" dirty="0" err="1"/>
              <a:t>Feature</a:t>
            </a:r>
            <a:r>
              <a:rPr lang="pl-PL" sz="2400" b="1" dirty="0"/>
              <a:t> Engineering</a:t>
            </a:r>
          </a:p>
          <a:p>
            <a:pPr>
              <a:buFont typeface="Arial" panose="020B0604020202020204" pitchFamily="34" charset="0"/>
              <a:buChar char="•"/>
            </a:pPr>
            <a:r>
              <a:rPr lang="pl-PL" sz="2400" b="1" dirty="0" err="1"/>
              <a:t>Bag</a:t>
            </a:r>
            <a:r>
              <a:rPr lang="pl-PL" sz="2400" b="1" dirty="0"/>
              <a:t> of </a:t>
            </a:r>
            <a:r>
              <a:rPr lang="pl-PL" sz="2400" b="1" dirty="0" err="1"/>
              <a:t>Words</a:t>
            </a:r>
            <a:r>
              <a:rPr lang="pl-PL" sz="2400" b="1" dirty="0"/>
              <a:t> (</a:t>
            </a:r>
            <a:r>
              <a:rPr lang="pl-PL" sz="2400" b="1" dirty="0" err="1"/>
              <a:t>BoW</a:t>
            </a:r>
            <a:r>
              <a:rPr lang="pl-PL" sz="2400" b="1" dirty="0"/>
              <a:t>)</a:t>
            </a:r>
            <a:r>
              <a:rPr lang="pl-PL" sz="2400" dirty="0"/>
              <a:t>: Reprezentacja tekstu jako zbioru słów z ich częstością.</a:t>
            </a:r>
          </a:p>
          <a:p>
            <a:pPr>
              <a:buFont typeface="Arial" panose="020B0604020202020204" pitchFamily="34" charset="0"/>
              <a:buChar char="•"/>
            </a:pPr>
            <a:r>
              <a:rPr lang="pl-PL" sz="2400" b="1" dirty="0"/>
              <a:t>TF-IDF (Term </a:t>
            </a:r>
            <a:r>
              <a:rPr lang="pl-PL" sz="2400" b="1" dirty="0" err="1"/>
              <a:t>Frequency-Inverse</a:t>
            </a:r>
            <a:r>
              <a:rPr lang="pl-PL" sz="2400" b="1" dirty="0"/>
              <a:t> </a:t>
            </a:r>
            <a:r>
              <a:rPr lang="pl-PL" sz="2400" b="1" dirty="0" err="1"/>
              <a:t>Document</a:t>
            </a:r>
            <a:r>
              <a:rPr lang="pl-PL" sz="2400" b="1" dirty="0"/>
              <a:t> </a:t>
            </a:r>
            <a:r>
              <a:rPr lang="pl-PL" sz="2400" b="1" dirty="0" err="1"/>
              <a:t>Frequency</a:t>
            </a:r>
            <a:r>
              <a:rPr lang="pl-PL" sz="2400" b="1" dirty="0"/>
              <a:t>)</a:t>
            </a:r>
            <a:r>
              <a:rPr lang="pl-PL" sz="2400" dirty="0"/>
              <a:t>: Mierzy ważność słów w dokumencie, uwzględniając ich częstotliwość w całym zbiorze tekstów.</a:t>
            </a:r>
          </a:p>
          <a:p>
            <a:pPr>
              <a:buFont typeface="Arial" panose="020B0604020202020204" pitchFamily="34" charset="0"/>
              <a:buChar char="•"/>
            </a:pPr>
            <a:r>
              <a:rPr lang="pl-PL" sz="2400" b="1" dirty="0"/>
              <a:t>Word </a:t>
            </a:r>
            <a:r>
              <a:rPr lang="pl-PL" sz="2400" b="1" dirty="0" err="1"/>
              <a:t>Embeddings</a:t>
            </a:r>
            <a:r>
              <a:rPr lang="pl-PL" sz="2400" dirty="0"/>
              <a:t>: Reprezentacje numeryczne słów, np. Word2Vec, </a:t>
            </a:r>
            <a:r>
              <a:rPr lang="pl-PL" sz="2400" dirty="0" err="1"/>
              <a:t>GloVe</a:t>
            </a:r>
            <a:r>
              <a:rPr lang="pl-PL" sz="2400" dirty="0"/>
              <a:t>, które zachowują relacje semantyczne.</a:t>
            </a:r>
          </a:p>
        </p:txBody>
      </p:sp>
    </p:spTree>
    <p:extLst>
      <p:ext uri="{BB962C8B-B14F-4D97-AF65-F5344CB8AC3E}">
        <p14:creationId xmlns:p14="http://schemas.microsoft.com/office/powerpoint/2010/main" val="3917491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CD85-504E-557C-77FC-3BC5D465C72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E75DF-A91D-26F2-8574-9F4110631096}"/>
              </a:ext>
            </a:extLst>
          </p:cNvPr>
          <p:cNvSpPr>
            <a:spLocks noGrp="1"/>
          </p:cNvSpPr>
          <p:nvPr>
            <p:ph type="body" sz="quarter" idx="25"/>
          </p:nvPr>
        </p:nvSpPr>
        <p:spPr/>
        <p:txBody>
          <a:bodyPr/>
          <a:lstStyle/>
          <a:p>
            <a:r>
              <a:rPr lang="pl-PL" dirty="0"/>
              <a:t>Proces analizy NLP</a:t>
            </a:r>
          </a:p>
        </p:txBody>
      </p:sp>
      <p:sp>
        <p:nvSpPr>
          <p:cNvPr id="4" name="pole tekstowe 3">
            <a:extLst>
              <a:ext uri="{FF2B5EF4-FFF2-40B4-BE49-F238E27FC236}">
                <a16:creationId xmlns:a16="http://schemas.microsoft.com/office/drawing/2014/main" id="{4F0AEE56-3D88-4839-078C-4BFBA8B29DAB}"/>
              </a:ext>
            </a:extLst>
          </p:cNvPr>
          <p:cNvSpPr txBox="1"/>
          <p:nvPr/>
        </p:nvSpPr>
        <p:spPr>
          <a:xfrm>
            <a:off x="923636" y="2372533"/>
            <a:ext cx="6096000" cy="1938992"/>
          </a:xfrm>
          <a:prstGeom prst="rect">
            <a:avLst/>
          </a:prstGeom>
          <a:noFill/>
        </p:spPr>
        <p:txBody>
          <a:bodyPr wrap="square">
            <a:spAutoFit/>
          </a:bodyPr>
          <a:lstStyle/>
          <a:p>
            <a:r>
              <a:rPr lang="pl-PL" sz="2400" b="1" dirty="0"/>
              <a:t>c. Modelowanie i analiza</a:t>
            </a:r>
          </a:p>
          <a:p>
            <a:pPr>
              <a:buFont typeface="Arial" panose="020B0604020202020204" pitchFamily="34" charset="0"/>
              <a:buChar char="•"/>
            </a:pPr>
            <a:r>
              <a:rPr lang="pl-PL" sz="2400" dirty="0"/>
              <a:t>Wykorzystanie modeli maszynowego uczenia (np. SVM, drzewa decyzyjne) lub głębokiego uczenia (np. sieci neuronowe, takie jak BERT, GPT).</a:t>
            </a:r>
          </a:p>
        </p:txBody>
      </p:sp>
    </p:spTree>
    <p:extLst>
      <p:ext uri="{BB962C8B-B14F-4D97-AF65-F5344CB8AC3E}">
        <p14:creationId xmlns:p14="http://schemas.microsoft.com/office/powerpoint/2010/main" val="2205196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036641-D7FC-3AA8-407A-36E7B77655AC}"/>
              </a:ext>
            </a:extLst>
          </p:cNvPr>
          <p:cNvSpPr>
            <a:spLocks noGrp="1"/>
          </p:cNvSpPr>
          <p:nvPr>
            <p:ph type="body" sz="quarter" idx="25"/>
          </p:nvPr>
        </p:nvSpPr>
        <p:spPr/>
        <p:txBody>
          <a:bodyPr/>
          <a:lstStyle/>
          <a:p>
            <a:r>
              <a:rPr lang="pl-PL" dirty="0"/>
              <a:t>Zastosowania NLP</a:t>
            </a:r>
          </a:p>
        </p:txBody>
      </p:sp>
      <p:sp>
        <p:nvSpPr>
          <p:cNvPr id="4" name="pole tekstowe 3">
            <a:extLst>
              <a:ext uri="{FF2B5EF4-FFF2-40B4-BE49-F238E27FC236}">
                <a16:creationId xmlns:a16="http://schemas.microsoft.com/office/drawing/2014/main" id="{B2F58B2F-5738-FDAB-598C-3C34A591DE8F}"/>
              </a:ext>
            </a:extLst>
          </p:cNvPr>
          <p:cNvSpPr txBox="1"/>
          <p:nvPr/>
        </p:nvSpPr>
        <p:spPr>
          <a:xfrm>
            <a:off x="957071" y="2565511"/>
            <a:ext cx="9892147" cy="3046988"/>
          </a:xfrm>
          <a:prstGeom prst="rect">
            <a:avLst/>
          </a:prstGeom>
          <a:noFill/>
        </p:spPr>
        <p:txBody>
          <a:bodyPr wrap="square">
            <a:spAutoFit/>
          </a:bodyPr>
          <a:lstStyle/>
          <a:p>
            <a:r>
              <a:rPr lang="pl-PL" sz="2400" b="1" dirty="0"/>
              <a:t>a. Analiza tekstu</a:t>
            </a:r>
          </a:p>
          <a:p>
            <a:pPr>
              <a:buFont typeface="Arial" panose="020B0604020202020204" pitchFamily="34" charset="0"/>
              <a:buChar char="•"/>
            </a:pPr>
            <a:r>
              <a:rPr lang="pl-PL" sz="2400" b="1" dirty="0"/>
              <a:t>Analiza sentymentu</a:t>
            </a:r>
            <a:r>
              <a:rPr lang="pl-PL" sz="2400" dirty="0"/>
              <a:t>: Rozpoznawanie emocji i opinii w recenzjach, postach w mediach społecznościowych itp.</a:t>
            </a:r>
          </a:p>
          <a:p>
            <a:pPr>
              <a:buFont typeface="Arial" panose="020B0604020202020204" pitchFamily="34" charset="0"/>
              <a:buChar char="•"/>
            </a:pPr>
            <a:r>
              <a:rPr lang="pl-PL" sz="2400" b="1" dirty="0"/>
              <a:t>Klasyfikacja tekstu</a:t>
            </a:r>
            <a:r>
              <a:rPr lang="pl-PL" sz="2400" dirty="0"/>
              <a:t>: Przypisywanie dokumentów do określonych kategorii (np. spam vs. nie-spam).</a:t>
            </a:r>
          </a:p>
          <a:p>
            <a:r>
              <a:rPr lang="pl-PL" sz="2400" b="1" dirty="0"/>
              <a:t>b. Przetwarzanie mowy</a:t>
            </a:r>
          </a:p>
          <a:p>
            <a:pPr>
              <a:buFont typeface="Arial" panose="020B0604020202020204" pitchFamily="34" charset="0"/>
              <a:buChar char="•"/>
            </a:pPr>
            <a:r>
              <a:rPr lang="pl-PL" sz="2400" dirty="0"/>
              <a:t>Rozpoznawanie mowy (speech-to-</a:t>
            </a:r>
            <a:r>
              <a:rPr lang="pl-PL" sz="2400" dirty="0" err="1"/>
              <a:t>text</a:t>
            </a:r>
            <a:r>
              <a:rPr lang="pl-PL" sz="2400" dirty="0"/>
              <a:t>) i generowanie mowy (</a:t>
            </a:r>
            <a:r>
              <a:rPr lang="pl-PL" sz="2400" dirty="0" err="1"/>
              <a:t>text</a:t>
            </a:r>
            <a:r>
              <a:rPr lang="pl-PL" sz="2400" dirty="0"/>
              <a:t>-to-speech).</a:t>
            </a:r>
          </a:p>
        </p:txBody>
      </p:sp>
    </p:spTree>
    <p:extLst>
      <p:ext uri="{BB962C8B-B14F-4D97-AF65-F5344CB8AC3E}">
        <p14:creationId xmlns:p14="http://schemas.microsoft.com/office/powerpoint/2010/main" val="141894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B329-808F-1FB5-0615-60181DA25BE1}"/>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327F0B-BCAA-6B40-4D7C-10322237B32A}"/>
              </a:ext>
            </a:extLst>
          </p:cNvPr>
          <p:cNvSpPr>
            <a:spLocks noGrp="1"/>
          </p:cNvSpPr>
          <p:nvPr>
            <p:ph type="body" sz="quarter" idx="25"/>
          </p:nvPr>
        </p:nvSpPr>
        <p:spPr/>
        <p:txBody>
          <a:bodyPr/>
          <a:lstStyle/>
          <a:p>
            <a:r>
              <a:rPr lang="pl-PL" dirty="0"/>
              <a:t>Zastosowania NLP</a:t>
            </a:r>
          </a:p>
        </p:txBody>
      </p:sp>
      <p:sp>
        <p:nvSpPr>
          <p:cNvPr id="5" name="pole tekstowe 4">
            <a:extLst>
              <a:ext uri="{FF2B5EF4-FFF2-40B4-BE49-F238E27FC236}">
                <a16:creationId xmlns:a16="http://schemas.microsoft.com/office/drawing/2014/main" id="{151230F0-72FE-C44B-0504-36B5097CAFAD}"/>
              </a:ext>
            </a:extLst>
          </p:cNvPr>
          <p:cNvSpPr txBox="1"/>
          <p:nvPr/>
        </p:nvSpPr>
        <p:spPr>
          <a:xfrm>
            <a:off x="1108363" y="2324965"/>
            <a:ext cx="9975273" cy="4154984"/>
          </a:xfrm>
          <a:prstGeom prst="rect">
            <a:avLst/>
          </a:prstGeom>
          <a:noFill/>
        </p:spPr>
        <p:txBody>
          <a:bodyPr wrap="square">
            <a:spAutoFit/>
          </a:bodyPr>
          <a:lstStyle/>
          <a:p>
            <a:r>
              <a:rPr lang="pl-PL" sz="2400" b="1" dirty="0"/>
              <a:t>c. Tłumaczenie maszynowe</a:t>
            </a:r>
          </a:p>
          <a:p>
            <a:pPr>
              <a:buFont typeface="Arial" panose="020B0604020202020204" pitchFamily="34" charset="0"/>
              <a:buChar char="•"/>
            </a:pPr>
            <a:r>
              <a:rPr lang="pl-PL" sz="2400" dirty="0"/>
              <a:t>Automatyczne tłumaczenie tekstu między różnymi językami (np. Google </a:t>
            </a:r>
            <a:r>
              <a:rPr lang="pl-PL" sz="2400" dirty="0" err="1"/>
              <a:t>Translate</a:t>
            </a:r>
            <a:r>
              <a:rPr lang="pl-PL" sz="2400" dirty="0"/>
              <a:t>).</a:t>
            </a:r>
          </a:p>
          <a:p>
            <a:r>
              <a:rPr lang="pl-PL" sz="2400" b="1" dirty="0"/>
              <a:t>d. Wirtualni asystenci</a:t>
            </a:r>
          </a:p>
          <a:p>
            <a:pPr>
              <a:buFont typeface="Arial" panose="020B0604020202020204" pitchFamily="34" charset="0"/>
              <a:buChar char="•"/>
            </a:pPr>
            <a:r>
              <a:rPr lang="pl-PL" sz="2400" dirty="0"/>
              <a:t>Rozumienie poleceń głosowych i tekstowych (np. </a:t>
            </a:r>
            <a:r>
              <a:rPr lang="pl-PL" sz="2400" dirty="0" err="1"/>
              <a:t>Alexa</a:t>
            </a:r>
            <a:r>
              <a:rPr lang="pl-PL" sz="2400" dirty="0"/>
              <a:t>, </a:t>
            </a:r>
            <a:r>
              <a:rPr lang="pl-PL" sz="2400" dirty="0" err="1"/>
              <a:t>Siri</a:t>
            </a:r>
            <a:r>
              <a:rPr lang="pl-PL" sz="2400" dirty="0"/>
              <a:t>, Google Assistant).</a:t>
            </a:r>
          </a:p>
          <a:p>
            <a:r>
              <a:rPr lang="pl-PL" sz="2400" b="1" dirty="0"/>
              <a:t>e. </a:t>
            </a:r>
            <a:r>
              <a:rPr lang="pl-PL" sz="2400" b="1" dirty="0" err="1"/>
              <a:t>Chatboty</a:t>
            </a:r>
            <a:endParaRPr lang="pl-PL" sz="2400" b="1" dirty="0"/>
          </a:p>
          <a:p>
            <a:pPr>
              <a:buFont typeface="Arial" panose="020B0604020202020204" pitchFamily="34" charset="0"/>
              <a:buChar char="•"/>
            </a:pPr>
            <a:r>
              <a:rPr lang="pl-PL" sz="2400" dirty="0"/>
              <a:t>Automatyzacja komunikacji z klientami w obsłudze klienta, wsparciu technicznym czy e-commerce.</a:t>
            </a:r>
          </a:p>
          <a:p>
            <a:r>
              <a:rPr lang="pl-PL" sz="2400" b="1" dirty="0"/>
              <a:t>f. Systemy rekomendacyjne</a:t>
            </a:r>
          </a:p>
          <a:p>
            <a:pPr>
              <a:buFont typeface="Arial" panose="020B0604020202020204" pitchFamily="34" charset="0"/>
              <a:buChar char="•"/>
            </a:pPr>
            <a:r>
              <a:rPr lang="pl-PL" sz="2400" dirty="0"/>
              <a:t>Sugestie na podstawie analizy treści, np. artykułów czy książek.</a:t>
            </a:r>
          </a:p>
        </p:txBody>
      </p:sp>
    </p:spTree>
    <p:extLst>
      <p:ext uri="{BB962C8B-B14F-4D97-AF65-F5344CB8AC3E}">
        <p14:creationId xmlns:p14="http://schemas.microsoft.com/office/powerpoint/2010/main" val="2908484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1F85-EE9F-0F43-C7F3-C230FB95A189}"/>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B9761F-2C77-FDAA-4718-56F81DB631F8}"/>
              </a:ext>
            </a:extLst>
          </p:cNvPr>
          <p:cNvSpPr>
            <a:spLocks noGrp="1"/>
          </p:cNvSpPr>
          <p:nvPr>
            <p:ph type="body" sz="quarter" idx="25"/>
          </p:nvPr>
        </p:nvSpPr>
        <p:spPr/>
        <p:txBody>
          <a:bodyPr/>
          <a:lstStyle/>
          <a:p>
            <a:r>
              <a:rPr lang="pl-PL" dirty="0"/>
              <a:t>Wyzwania NLP</a:t>
            </a:r>
          </a:p>
        </p:txBody>
      </p:sp>
      <p:sp>
        <p:nvSpPr>
          <p:cNvPr id="3" name="Rectangle 1">
            <a:extLst>
              <a:ext uri="{FF2B5EF4-FFF2-40B4-BE49-F238E27FC236}">
                <a16:creationId xmlns:a16="http://schemas.microsoft.com/office/drawing/2014/main" id="{DAC90672-FC2C-C60C-630C-D879840686DE}"/>
              </a:ext>
            </a:extLst>
          </p:cNvPr>
          <p:cNvSpPr>
            <a:spLocks noChangeArrowheads="1"/>
          </p:cNvSpPr>
          <p:nvPr/>
        </p:nvSpPr>
        <p:spPr bwMode="auto">
          <a:xfrm>
            <a:off x="910550" y="2775703"/>
            <a:ext cx="933774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buFontTx/>
              <a:buChar char="•"/>
            </a:pPr>
            <a:r>
              <a:rPr lang="pl-PL" altLang="pl-PL" sz="2400" b="1" dirty="0">
                <a:latin typeface="Arial" panose="020B0604020202020204" pitchFamily="34" charset="0"/>
              </a:rPr>
              <a:t>Wielość języków</a:t>
            </a:r>
            <a:r>
              <a:rPr lang="pl-PL" altLang="pl-PL" sz="2400" dirty="0">
                <a:latin typeface="Arial" panose="020B0604020202020204" pitchFamily="34" charset="0"/>
              </a:rPr>
              <a:t>: Każdy język ma swoje specyficzne cechy.</a:t>
            </a:r>
          </a:p>
          <a:p>
            <a:pPr defTabSz="1219170" eaLnBrk="0" fontAlgn="base" hangingPunct="0">
              <a:spcBef>
                <a:spcPct val="0"/>
              </a:spcBef>
              <a:spcAft>
                <a:spcPct val="0"/>
              </a:spcAft>
              <a:buFontTx/>
              <a:buChar char="•"/>
            </a:pPr>
            <a:r>
              <a:rPr lang="pl-PL" altLang="pl-PL" sz="2400" b="1" dirty="0">
                <a:latin typeface="Arial" panose="020B0604020202020204" pitchFamily="34" charset="0"/>
              </a:rPr>
              <a:t>Polisemia i homonimia</a:t>
            </a:r>
            <a:r>
              <a:rPr lang="pl-PL" altLang="pl-PL" sz="2400" dirty="0">
                <a:latin typeface="Arial" panose="020B0604020202020204" pitchFamily="34" charset="0"/>
              </a:rPr>
              <a:t>: Słowa mogą mieć wiele znaczeń.</a:t>
            </a:r>
          </a:p>
          <a:p>
            <a:pPr defTabSz="1219170" eaLnBrk="0" fontAlgn="base" hangingPunct="0">
              <a:spcBef>
                <a:spcPct val="0"/>
              </a:spcBef>
              <a:spcAft>
                <a:spcPct val="0"/>
              </a:spcAft>
              <a:buFontTx/>
              <a:buChar char="•"/>
            </a:pPr>
            <a:r>
              <a:rPr lang="pl-PL" altLang="pl-PL" sz="2400" b="1" dirty="0">
                <a:latin typeface="Arial" panose="020B0604020202020204" pitchFamily="34" charset="0"/>
              </a:rPr>
              <a:t>Ironia i sarkazm</a:t>
            </a:r>
            <a:r>
              <a:rPr lang="pl-PL" altLang="pl-PL" sz="2400" dirty="0">
                <a:latin typeface="Arial" panose="020B0604020202020204" pitchFamily="34" charset="0"/>
              </a:rPr>
              <a:t>: Trudne do zidentyfikowania bez kontekstu.</a:t>
            </a:r>
          </a:p>
          <a:p>
            <a:pPr defTabSz="1219170" eaLnBrk="0" fontAlgn="base" hangingPunct="0">
              <a:spcBef>
                <a:spcPct val="0"/>
              </a:spcBef>
              <a:spcAft>
                <a:spcPct val="0"/>
              </a:spcAft>
              <a:buFontTx/>
              <a:buChar char="•"/>
            </a:pPr>
            <a:r>
              <a:rPr lang="pl-PL" altLang="pl-PL" sz="2400" b="1" dirty="0">
                <a:latin typeface="Arial" panose="020B0604020202020204" pitchFamily="34" charset="0"/>
              </a:rPr>
              <a:t>Brak danych</a:t>
            </a:r>
            <a:r>
              <a:rPr lang="pl-PL" altLang="pl-PL" sz="2400" dirty="0">
                <a:latin typeface="Arial" panose="020B0604020202020204" pitchFamily="34" charset="0"/>
              </a:rPr>
              <a:t>: Niski zasób danych w przypadku rzadkich języków lub dziedzin specjalistycznych.</a:t>
            </a:r>
          </a:p>
          <a:p>
            <a:pPr defTabSz="1219170" eaLnBrk="0" fontAlgn="base" hangingPunct="0">
              <a:spcBef>
                <a:spcPct val="0"/>
              </a:spcBef>
              <a:spcAft>
                <a:spcPct val="0"/>
              </a:spcAft>
              <a:buFontTx/>
              <a:buChar char="•"/>
            </a:pPr>
            <a:r>
              <a:rPr lang="pl-PL" altLang="pl-PL" sz="2400" b="1" dirty="0">
                <a:latin typeface="Arial" panose="020B0604020202020204" pitchFamily="34" charset="0"/>
              </a:rPr>
              <a:t>Obciążenia obliczeniowe</a:t>
            </a:r>
            <a:r>
              <a:rPr lang="pl-PL" altLang="pl-PL" sz="2400" dirty="0">
                <a:latin typeface="Arial" panose="020B0604020202020204" pitchFamily="34" charset="0"/>
              </a:rPr>
              <a:t>: Modele NLP, zwłaszcza te </a:t>
            </a:r>
            <a:r>
              <a:rPr lang="pl-PL" altLang="pl-PL" sz="2400" dirty="0" err="1">
                <a:latin typeface="Arial" panose="020B0604020202020204" pitchFamily="34" charset="0"/>
              </a:rPr>
              <a:t>pretrenowane</a:t>
            </a:r>
            <a:r>
              <a:rPr lang="pl-PL" altLang="pl-PL" sz="2400" dirty="0">
                <a:latin typeface="Arial" panose="020B0604020202020204" pitchFamily="34" charset="0"/>
              </a:rPr>
              <a:t>, wymagają znacznych zasobów obliczeniowych. </a:t>
            </a:r>
          </a:p>
        </p:txBody>
      </p:sp>
    </p:spTree>
    <p:extLst>
      <p:ext uri="{BB962C8B-B14F-4D97-AF65-F5344CB8AC3E}">
        <p14:creationId xmlns:p14="http://schemas.microsoft.com/office/powerpoint/2010/main" val="837326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Mistrzostwo w praktyce — jak naprawdę wykorzystać moc GPT?</a:t>
            </a:r>
          </a:p>
        </p:txBody>
      </p:sp>
      <p:sp>
        <p:nvSpPr>
          <p:cNvPr id="3" name="Content Placeholder 2"/>
          <p:cNvSpPr>
            <a:spLocks noGrp="1"/>
          </p:cNvSpPr>
          <p:nvPr>
            <p:ph idx="1"/>
          </p:nvPr>
        </p:nvSpPr>
        <p:spPr/>
        <p:txBody>
          <a:bodyPr/>
          <a:lstStyle/>
          <a:p>
            <a:r>
              <a:rPr dirty="0"/>
              <a:t>GPT to </a:t>
            </a:r>
            <a:r>
              <a:rPr dirty="0" err="1"/>
              <a:t>nie</a:t>
            </a:r>
            <a:r>
              <a:rPr dirty="0"/>
              <a:t> </a:t>
            </a:r>
            <a:r>
              <a:rPr dirty="0" err="1"/>
              <a:t>tylko</a:t>
            </a:r>
            <a:r>
              <a:rPr dirty="0"/>
              <a:t> </a:t>
            </a:r>
            <a:r>
              <a:rPr dirty="0" err="1"/>
              <a:t>narzędzie</a:t>
            </a:r>
            <a:r>
              <a:rPr dirty="0"/>
              <a:t>, to </a:t>
            </a:r>
            <a:r>
              <a:rPr dirty="0" err="1"/>
              <a:t>współtwórca</a:t>
            </a:r>
            <a:r>
              <a:rPr dirty="0"/>
              <a:t>. Jak </a:t>
            </a:r>
            <a:r>
              <a:rPr dirty="0" err="1"/>
              <a:t>wydobyć</a:t>
            </a:r>
            <a:r>
              <a:rPr dirty="0"/>
              <a:t> z </a:t>
            </a:r>
            <a:r>
              <a:rPr dirty="0" err="1"/>
              <a:t>niego</a:t>
            </a:r>
            <a:r>
              <a:rPr dirty="0"/>
              <a:t> </a:t>
            </a:r>
            <a:r>
              <a:rPr dirty="0" err="1"/>
              <a:t>głębię</a:t>
            </a:r>
            <a:r>
              <a:rPr dirty="0"/>
              <a:t> </a:t>
            </a:r>
            <a:r>
              <a:rPr dirty="0" err="1"/>
              <a:t>intelektu</a:t>
            </a:r>
            <a:r>
              <a:rPr dirty="0"/>
              <a:t> </a:t>
            </a:r>
            <a:r>
              <a:rPr dirty="0" err="1"/>
              <a:t>i</a:t>
            </a:r>
            <a:r>
              <a:rPr dirty="0"/>
              <a:t> </a:t>
            </a:r>
            <a:r>
              <a:rPr dirty="0" err="1"/>
              <a:t>kreatywności</a:t>
            </a:r>
            <a:r>
              <a:rPr dirty="0"/>
              <a:t>, </a:t>
            </a:r>
            <a:r>
              <a:rPr dirty="0" err="1"/>
              <a:t>która</a:t>
            </a:r>
            <a:r>
              <a:rPr dirty="0"/>
              <a:t> </a:t>
            </a:r>
            <a:r>
              <a:rPr dirty="0" err="1"/>
              <a:t>zmienia</a:t>
            </a:r>
            <a:r>
              <a:rPr dirty="0"/>
              <a:t> </a:t>
            </a:r>
            <a:r>
              <a:rPr dirty="0" err="1"/>
              <a:t>pracę</a:t>
            </a:r>
            <a:r>
              <a:rPr dirty="0"/>
              <a:t> w </a:t>
            </a:r>
            <a:r>
              <a:rPr dirty="0" err="1"/>
              <a:t>sztukę</a:t>
            </a:r>
            <a:r>
              <a:rPr dirty="0"/>
              <a:t>?</a:t>
            </a:r>
          </a:p>
          <a:p>
            <a:endParaRPr dirty="0"/>
          </a:p>
          <a:p>
            <a:pPr marL="0" indent="0">
              <a:buNone/>
            </a:pPr>
            <a:r>
              <a:rPr dirty="0"/>
              <a:t>— Arthur C. Clarke: „</a:t>
            </a:r>
            <a:r>
              <a:rPr dirty="0" err="1"/>
              <a:t>Każda</a:t>
            </a:r>
            <a:r>
              <a:rPr dirty="0"/>
              <a:t> </a:t>
            </a:r>
            <a:r>
              <a:rPr dirty="0" err="1"/>
              <a:t>wystarczająco</a:t>
            </a:r>
            <a:r>
              <a:rPr dirty="0"/>
              <a:t> </a:t>
            </a:r>
            <a:r>
              <a:rPr dirty="0" err="1"/>
              <a:t>zaawansowana</a:t>
            </a:r>
            <a:r>
              <a:rPr dirty="0"/>
              <a:t> </a:t>
            </a:r>
            <a:r>
              <a:rPr dirty="0" err="1"/>
              <a:t>technologia</a:t>
            </a:r>
            <a:r>
              <a:rPr dirty="0"/>
              <a:t> jest </a:t>
            </a:r>
            <a:r>
              <a:rPr dirty="0" err="1"/>
              <a:t>nie</a:t>
            </a:r>
            <a:r>
              <a:rPr dirty="0"/>
              <a:t> do </a:t>
            </a:r>
            <a:r>
              <a:rPr dirty="0" err="1"/>
              <a:t>odróżnienia</a:t>
            </a:r>
            <a:r>
              <a:rPr dirty="0"/>
              <a:t> od </a:t>
            </a:r>
            <a:r>
              <a:rPr dirty="0" err="1"/>
              <a:t>magii</a:t>
            </a:r>
            <a:r>
              <a:rPr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FCD9E0F-AE07-5A72-08EC-63BF06B04839}"/>
              </a:ext>
            </a:extLst>
          </p:cNvPr>
          <p:cNvSpPr>
            <a:spLocks noGrp="1"/>
          </p:cNvSpPr>
          <p:nvPr>
            <p:ph type="title"/>
          </p:nvPr>
        </p:nvSpPr>
        <p:spPr/>
        <p:txBody>
          <a:bodyPr/>
          <a:lstStyle/>
          <a:p>
            <a:r>
              <a:rPr lang="pl-PL" dirty="0"/>
              <a:t>AGENDA</a:t>
            </a:r>
          </a:p>
        </p:txBody>
      </p:sp>
      <p:sp>
        <p:nvSpPr>
          <p:cNvPr id="4" name="pole tekstowe 3">
            <a:extLst>
              <a:ext uri="{FF2B5EF4-FFF2-40B4-BE49-F238E27FC236}">
                <a16:creationId xmlns:a16="http://schemas.microsoft.com/office/drawing/2014/main" id="{0C04B170-95C3-17D2-2321-895DAA811DB5}"/>
              </a:ext>
            </a:extLst>
          </p:cNvPr>
          <p:cNvSpPr txBox="1"/>
          <p:nvPr/>
        </p:nvSpPr>
        <p:spPr>
          <a:xfrm>
            <a:off x="1251696" y="2745629"/>
            <a:ext cx="8567928" cy="3416320"/>
          </a:xfrm>
          <a:prstGeom prst="rect">
            <a:avLst/>
          </a:prstGeom>
          <a:noFill/>
        </p:spPr>
        <p:txBody>
          <a:bodyPr wrap="square">
            <a:spAutoFit/>
          </a:bodyPr>
          <a:lstStyle/>
          <a:p>
            <a:r>
              <a:rPr lang="pl-PL" b="1" dirty="0"/>
              <a:t>1. Wprowadzenie do AI w biznesie</a:t>
            </a:r>
            <a:endParaRPr lang="pl-PL" dirty="0"/>
          </a:p>
          <a:p>
            <a:r>
              <a:rPr lang="pl-PL" b="1" dirty="0"/>
              <a:t>2. Podstawy AI i uczenia maszynowego</a:t>
            </a:r>
            <a:endParaRPr lang="pl-PL" dirty="0"/>
          </a:p>
          <a:p>
            <a:r>
              <a:rPr lang="pl-PL" b="1" dirty="0"/>
              <a:t>3. </a:t>
            </a:r>
            <a:r>
              <a:rPr lang="pl-PL" b="1" dirty="0" err="1"/>
              <a:t>Prompt</a:t>
            </a:r>
            <a:r>
              <a:rPr lang="pl-PL" b="1" dirty="0"/>
              <a:t> engineering</a:t>
            </a:r>
            <a:endParaRPr lang="pl-PL" dirty="0"/>
          </a:p>
          <a:p>
            <a:r>
              <a:rPr lang="pl-PL" b="1" dirty="0"/>
              <a:t>4. Integracje z innymi modelami AI i usługami</a:t>
            </a:r>
            <a:endParaRPr lang="pl-PL" dirty="0"/>
          </a:p>
          <a:p>
            <a:r>
              <a:rPr lang="pl-PL" b="1" dirty="0"/>
              <a:t>5. Automatyzacja procesów biznesowych z wykorzystaniem AI</a:t>
            </a:r>
            <a:endParaRPr lang="pl-PL" dirty="0"/>
          </a:p>
          <a:p>
            <a:r>
              <a:rPr lang="pl-PL" b="1" dirty="0"/>
              <a:t>6. AI w marketingu i sprzedaży</a:t>
            </a:r>
            <a:endParaRPr lang="pl-PL" dirty="0"/>
          </a:p>
          <a:p>
            <a:r>
              <a:rPr lang="pl-PL" b="1" dirty="0"/>
              <a:t>7. Wykorzystanie AI w zarządzaniu zasobami ludzkimi (HR)</a:t>
            </a:r>
            <a:endParaRPr lang="pl-PL" dirty="0"/>
          </a:p>
          <a:p>
            <a:r>
              <a:rPr lang="pl-PL" b="1" dirty="0"/>
              <a:t>8. AI w finansach i zarządzaniu ryzykiem</a:t>
            </a:r>
            <a:endParaRPr lang="pl-PL" dirty="0"/>
          </a:p>
          <a:p>
            <a:r>
              <a:rPr lang="pl-PL" b="1" dirty="0"/>
              <a:t>9. Etyka i regulacje prawne dotyczące sztucznej inteligencji</a:t>
            </a:r>
            <a:endParaRPr lang="pl-PL" dirty="0"/>
          </a:p>
          <a:p>
            <a:r>
              <a:rPr lang="pl-PL" b="1" dirty="0"/>
              <a:t>10. Jak skutecznie wdrażać AI w organizacji</a:t>
            </a:r>
            <a:endParaRPr lang="pl-PL" dirty="0"/>
          </a:p>
          <a:p>
            <a:r>
              <a:rPr lang="pl-PL" b="1" dirty="0"/>
              <a:t>11. Przyszłość AI i nowe trendy technologiczne</a:t>
            </a:r>
            <a:endParaRPr lang="pl-PL" dirty="0"/>
          </a:p>
          <a:p>
            <a:r>
              <a:rPr lang="pl-PL" dirty="0"/>
              <a:t> </a:t>
            </a:r>
          </a:p>
        </p:txBody>
      </p:sp>
    </p:spTree>
    <p:extLst>
      <p:ext uri="{BB962C8B-B14F-4D97-AF65-F5344CB8AC3E}">
        <p14:creationId xmlns:p14="http://schemas.microsoft.com/office/powerpoint/2010/main" val="1687078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1. Myśl jak dyrygent, nie jak operator</a:t>
            </a:r>
          </a:p>
        </p:txBody>
      </p:sp>
      <p:sp>
        <p:nvSpPr>
          <p:cNvPr id="3" name="Content Placeholder 2"/>
          <p:cNvSpPr>
            <a:spLocks noGrp="1"/>
          </p:cNvSpPr>
          <p:nvPr>
            <p:ph idx="1"/>
          </p:nvPr>
        </p:nvSpPr>
        <p:spPr/>
        <p:txBody>
          <a:bodyPr/>
          <a:lstStyle/>
          <a:p>
            <a:r>
              <a:t>GPT to nie system rozkazowy, lecz dialogowy. Traktuj go jak partnera twórczego, który czeka na kontekst, emocję i wizję celu.</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 Rozbij problem na mikrozadania</a:t>
            </a:r>
          </a:p>
        </p:txBody>
      </p:sp>
      <p:sp>
        <p:nvSpPr>
          <p:cNvPr id="3" name="Content Placeholder 2"/>
          <p:cNvSpPr>
            <a:spLocks noGrp="1"/>
          </p:cNvSpPr>
          <p:nvPr>
            <p:ph idx="1"/>
          </p:nvPr>
        </p:nvSpPr>
        <p:spPr/>
        <p:txBody>
          <a:bodyPr/>
          <a:lstStyle/>
          <a:p>
            <a:r>
              <a:t>Zamiast: „Zrób mi plan marketingowy” — rozbij to na: kanały promocji, strategię narracji, CTA emocjonalne. Wchodzisz w proces iteracyjny.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3. Używaj GPT do myślenia, nie tylko pisania</a:t>
            </a:r>
          </a:p>
        </p:txBody>
      </p:sp>
      <p:sp>
        <p:nvSpPr>
          <p:cNvPr id="3" name="Content Placeholder 2"/>
          <p:cNvSpPr>
            <a:spLocks noGrp="1"/>
          </p:cNvSpPr>
          <p:nvPr>
            <p:ph idx="1"/>
          </p:nvPr>
        </p:nvSpPr>
        <p:spPr/>
        <p:txBody>
          <a:bodyPr>
            <a:normAutofit/>
          </a:bodyPr>
          <a:lstStyle/>
          <a:p>
            <a:r>
              <a:rPr dirty="0" err="1"/>
              <a:t>Największy</a:t>
            </a:r>
            <a:r>
              <a:rPr dirty="0"/>
              <a:t> </a:t>
            </a:r>
            <a:r>
              <a:rPr dirty="0" err="1"/>
              <a:t>potencjał</a:t>
            </a:r>
            <a:r>
              <a:rPr dirty="0"/>
              <a:t> GPT to </a:t>
            </a:r>
            <a:r>
              <a:rPr dirty="0" err="1"/>
              <a:t>wspomaganie</a:t>
            </a:r>
            <a:r>
              <a:rPr dirty="0"/>
              <a:t> </a:t>
            </a:r>
            <a:r>
              <a:rPr dirty="0" err="1"/>
              <a:t>myślenia</a:t>
            </a:r>
            <a:r>
              <a:rPr dirty="0"/>
              <a:t>:</a:t>
            </a:r>
          </a:p>
          <a:p>
            <a:pPr marL="0" indent="0">
              <a:buNone/>
            </a:pPr>
            <a:r>
              <a:rPr dirty="0"/>
              <a:t>• </a:t>
            </a:r>
            <a:r>
              <a:rPr dirty="0" err="1"/>
              <a:t>Zadaj</a:t>
            </a:r>
            <a:r>
              <a:rPr dirty="0"/>
              <a:t> </a:t>
            </a:r>
            <a:r>
              <a:rPr dirty="0" err="1"/>
              <a:t>pytania</a:t>
            </a:r>
            <a:r>
              <a:rPr dirty="0"/>
              <a:t> </a:t>
            </a:r>
            <a:r>
              <a:rPr dirty="0" err="1"/>
              <a:t>prowokujące</a:t>
            </a:r>
            <a:endParaRPr dirty="0"/>
          </a:p>
          <a:p>
            <a:pPr marL="0" indent="0">
              <a:buNone/>
            </a:pPr>
            <a:r>
              <a:rPr dirty="0"/>
              <a:t>• </a:t>
            </a:r>
            <a:r>
              <a:rPr dirty="0" err="1"/>
              <a:t>Poproś</a:t>
            </a:r>
            <a:r>
              <a:rPr dirty="0"/>
              <a:t> o </a:t>
            </a:r>
            <a:r>
              <a:rPr dirty="0" err="1"/>
              <a:t>krytykę</a:t>
            </a:r>
            <a:r>
              <a:rPr dirty="0"/>
              <a:t> </a:t>
            </a:r>
            <a:r>
              <a:rPr dirty="0" err="1"/>
              <a:t>pomysłu</a:t>
            </a:r>
            <a:endParaRPr dirty="0"/>
          </a:p>
          <a:p>
            <a:pPr marL="0" indent="0">
              <a:buNone/>
            </a:pPr>
            <a:r>
              <a:rPr dirty="0"/>
              <a:t>• </a:t>
            </a:r>
            <a:r>
              <a:rPr dirty="0" err="1"/>
              <a:t>Symuluj</a:t>
            </a:r>
            <a:r>
              <a:rPr dirty="0"/>
              <a:t> </a:t>
            </a:r>
            <a:r>
              <a:rPr dirty="0" err="1"/>
              <a:t>rozmowę</a:t>
            </a:r>
            <a:r>
              <a:rPr dirty="0"/>
              <a:t> z </a:t>
            </a:r>
            <a:r>
              <a:rPr dirty="0" err="1"/>
              <a:t>mentorem</a:t>
            </a:r>
            <a:endParaRPr dirty="0"/>
          </a:p>
          <a:p>
            <a:endParaRPr dirty="0"/>
          </a:p>
          <a:p>
            <a:pPr marL="0" indent="0">
              <a:buNone/>
            </a:pPr>
            <a:r>
              <a:rPr dirty="0"/>
              <a:t>— Socrates: „Nie </a:t>
            </a:r>
            <a:r>
              <a:rPr dirty="0" err="1"/>
              <a:t>mogę</a:t>
            </a:r>
            <a:r>
              <a:rPr dirty="0"/>
              <a:t> </a:t>
            </a:r>
            <a:r>
              <a:rPr dirty="0" err="1"/>
              <a:t>nikogo</a:t>
            </a:r>
            <a:r>
              <a:rPr dirty="0"/>
              <a:t> </a:t>
            </a:r>
            <a:r>
              <a:rPr dirty="0" err="1"/>
              <a:t>niczego</a:t>
            </a:r>
            <a:r>
              <a:rPr dirty="0"/>
              <a:t> </a:t>
            </a:r>
            <a:r>
              <a:rPr dirty="0" err="1"/>
              <a:t>nauczyć</a:t>
            </a:r>
            <a:r>
              <a:rPr dirty="0"/>
              <a:t>, </a:t>
            </a:r>
            <a:r>
              <a:rPr dirty="0" err="1"/>
              <a:t>mogę</a:t>
            </a:r>
            <a:r>
              <a:rPr dirty="0"/>
              <a:t> </a:t>
            </a:r>
            <a:r>
              <a:rPr dirty="0" err="1"/>
              <a:t>tylko</a:t>
            </a:r>
            <a:r>
              <a:rPr dirty="0"/>
              <a:t> </a:t>
            </a:r>
            <a:r>
              <a:rPr dirty="0" err="1"/>
              <a:t>sprawić</a:t>
            </a:r>
            <a:r>
              <a:rPr dirty="0"/>
              <a:t>, </a:t>
            </a:r>
            <a:r>
              <a:rPr dirty="0" err="1"/>
              <a:t>że</a:t>
            </a:r>
            <a:r>
              <a:rPr dirty="0"/>
              <a:t> </a:t>
            </a:r>
            <a:r>
              <a:rPr dirty="0" err="1"/>
              <a:t>zacznie</a:t>
            </a:r>
            <a:r>
              <a:rPr dirty="0"/>
              <a:t> </a:t>
            </a:r>
            <a:r>
              <a:rPr dirty="0" err="1"/>
              <a:t>myśleć</a:t>
            </a:r>
            <a:r>
              <a:rPr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4. Twórz konteksty zamiast promptów</a:t>
            </a:r>
          </a:p>
        </p:txBody>
      </p:sp>
      <p:sp>
        <p:nvSpPr>
          <p:cNvPr id="3" name="Content Placeholder 2"/>
          <p:cNvSpPr>
            <a:spLocks noGrp="1"/>
          </p:cNvSpPr>
          <p:nvPr>
            <p:ph idx="1"/>
          </p:nvPr>
        </p:nvSpPr>
        <p:spPr/>
        <p:txBody>
          <a:bodyPr/>
          <a:lstStyle/>
          <a:p>
            <a:r>
              <a:t>Nie pytaj 'napisz za mnie'. Zbuduj kontekst: kto mówi, do kogo, w jakim celu i stylu. GPT lepiej rozumie scenariusze niż komendy.</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5. Iteracja jako rytuał</a:t>
            </a:r>
          </a:p>
        </p:txBody>
      </p:sp>
      <p:sp>
        <p:nvSpPr>
          <p:cNvPr id="3" name="Content Placeholder 2"/>
          <p:cNvSpPr>
            <a:spLocks noGrp="1"/>
          </p:cNvSpPr>
          <p:nvPr>
            <p:ph idx="1"/>
          </p:nvPr>
        </p:nvSpPr>
        <p:spPr/>
        <p:txBody>
          <a:bodyPr/>
          <a:lstStyle/>
          <a:p>
            <a:r>
              <a:rPr dirty="0"/>
              <a:t>GPT to partner </a:t>
            </a:r>
            <a:r>
              <a:rPr dirty="0" err="1"/>
              <a:t>twórczy</a:t>
            </a:r>
            <a:r>
              <a:rPr dirty="0"/>
              <a:t>, </a:t>
            </a:r>
            <a:r>
              <a:rPr dirty="0" err="1"/>
              <a:t>nie</a:t>
            </a:r>
            <a:r>
              <a:rPr dirty="0"/>
              <a:t> </a:t>
            </a:r>
            <a:r>
              <a:rPr dirty="0" err="1"/>
              <a:t>jednorazowy</a:t>
            </a:r>
            <a:r>
              <a:rPr dirty="0"/>
              <a:t> automat. </a:t>
            </a:r>
            <a:r>
              <a:rPr dirty="0" err="1"/>
              <a:t>Pierwszy</a:t>
            </a:r>
            <a:r>
              <a:rPr dirty="0"/>
              <a:t> draft to </a:t>
            </a:r>
            <a:r>
              <a:rPr dirty="0" err="1"/>
              <a:t>początek</a:t>
            </a:r>
            <a:r>
              <a:rPr dirty="0"/>
              <a:t>. </a:t>
            </a:r>
            <a:r>
              <a:rPr dirty="0" err="1"/>
              <a:t>Ucz</a:t>
            </a:r>
            <a:r>
              <a:rPr dirty="0"/>
              <a:t> </a:t>
            </a:r>
            <a:r>
              <a:rPr dirty="0" err="1"/>
              <a:t>się</a:t>
            </a:r>
            <a:r>
              <a:rPr dirty="0"/>
              <a:t> </a:t>
            </a:r>
            <a:r>
              <a:rPr dirty="0" err="1"/>
              <a:t>iterować</a:t>
            </a:r>
            <a:r>
              <a:rPr dirty="0"/>
              <a:t>:</a:t>
            </a:r>
          </a:p>
          <a:p>
            <a:pPr marL="0" indent="0">
              <a:buNone/>
            </a:pPr>
            <a:r>
              <a:rPr lang="pl-PL" dirty="0"/>
              <a:t>	</a:t>
            </a:r>
            <a:r>
              <a:rPr dirty="0"/>
              <a:t>• </a:t>
            </a:r>
            <a:r>
              <a:rPr dirty="0" err="1"/>
              <a:t>Styl</a:t>
            </a:r>
            <a:endParaRPr dirty="0"/>
          </a:p>
          <a:p>
            <a:pPr marL="0" indent="0">
              <a:buNone/>
            </a:pPr>
            <a:r>
              <a:rPr lang="pl-PL" dirty="0"/>
              <a:t>	</a:t>
            </a:r>
            <a:r>
              <a:rPr dirty="0"/>
              <a:t>• </a:t>
            </a:r>
            <a:r>
              <a:rPr dirty="0" err="1"/>
              <a:t>Kadencję</a:t>
            </a:r>
            <a:endParaRPr dirty="0"/>
          </a:p>
          <a:p>
            <a:pPr marL="0" indent="0">
              <a:buNone/>
            </a:pPr>
            <a:r>
              <a:rPr lang="pl-PL" dirty="0"/>
              <a:t>	</a:t>
            </a:r>
            <a:r>
              <a:rPr dirty="0"/>
              <a:t>• </a:t>
            </a:r>
            <a:r>
              <a:rPr dirty="0" err="1"/>
              <a:t>Brzmienie</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6. Przesłuchuj model jak zespół</a:t>
            </a:r>
          </a:p>
        </p:txBody>
      </p:sp>
      <p:sp>
        <p:nvSpPr>
          <p:cNvPr id="3" name="Content Placeholder 2"/>
          <p:cNvSpPr>
            <a:spLocks noGrp="1"/>
          </p:cNvSpPr>
          <p:nvPr>
            <p:ph idx="1"/>
          </p:nvPr>
        </p:nvSpPr>
        <p:spPr/>
        <p:txBody>
          <a:bodyPr/>
          <a:lstStyle/>
          <a:p>
            <a:pPr marL="0" indent="0">
              <a:buNone/>
            </a:pPr>
            <a:r>
              <a:rPr dirty="0" err="1"/>
              <a:t>Symuluj</a:t>
            </a:r>
            <a:r>
              <a:rPr dirty="0"/>
              <a:t> dialog z </a:t>
            </a:r>
            <a:r>
              <a:rPr dirty="0" err="1"/>
              <a:t>zespołem</a:t>
            </a:r>
            <a:r>
              <a:rPr dirty="0"/>
              <a:t>:</a:t>
            </a:r>
          </a:p>
          <a:p>
            <a:pPr marL="0" indent="0">
              <a:buNone/>
            </a:pPr>
            <a:r>
              <a:rPr lang="pl-PL" dirty="0"/>
              <a:t>	</a:t>
            </a:r>
            <a:r>
              <a:rPr dirty="0"/>
              <a:t>• Copywriter</a:t>
            </a:r>
          </a:p>
          <a:p>
            <a:pPr marL="0" indent="0">
              <a:buNone/>
            </a:pPr>
            <a:r>
              <a:rPr lang="pl-PL" dirty="0"/>
              <a:t>	</a:t>
            </a:r>
            <a:r>
              <a:rPr dirty="0"/>
              <a:t>• </a:t>
            </a:r>
            <a:r>
              <a:rPr dirty="0" err="1"/>
              <a:t>Psycholog</a:t>
            </a:r>
            <a:endParaRPr dirty="0"/>
          </a:p>
          <a:p>
            <a:pPr marL="0" indent="0">
              <a:buNone/>
            </a:pPr>
            <a:r>
              <a:rPr lang="pl-PL" dirty="0"/>
              <a:t>	</a:t>
            </a:r>
            <a:r>
              <a:rPr dirty="0"/>
              <a:t>• </a:t>
            </a:r>
            <a:r>
              <a:rPr dirty="0" err="1"/>
              <a:t>Strateg</a:t>
            </a:r>
            <a:endParaRPr dirty="0"/>
          </a:p>
          <a:p>
            <a:pPr marL="0" indent="0">
              <a:buNone/>
            </a:pPr>
            <a:r>
              <a:rPr dirty="0" err="1"/>
              <a:t>Lub</a:t>
            </a:r>
            <a:r>
              <a:rPr dirty="0"/>
              <a:t> </a:t>
            </a:r>
            <a:r>
              <a:rPr dirty="0" err="1"/>
              <a:t>wywołuj</a:t>
            </a:r>
            <a:r>
              <a:rPr dirty="0"/>
              <a:t> </a:t>
            </a:r>
            <a:r>
              <a:rPr dirty="0" err="1"/>
              <a:t>konflikty</a:t>
            </a:r>
            <a:r>
              <a:rPr dirty="0"/>
              <a:t> </a:t>
            </a:r>
            <a:r>
              <a:rPr dirty="0" err="1"/>
              <a:t>postaw</a:t>
            </a:r>
            <a:r>
              <a:rPr dirty="0"/>
              <a:t>: </a:t>
            </a:r>
            <a:r>
              <a:rPr dirty="0" err="1"/>
              <a:t>ostrożny</a:t>
            </a:r>
            <a:r>
              <a:rPr dirty="0"/>
              <a:t> vs </a:t>
            </a:r>
            <a:r>
              <a:rPr dirty="0" err="1"/>
              <a:t>ryzykant</a:t>
            </a:r>
            <a:r>
              <a:rPr dirty="0"/>
              <a:t>. GPT </a:t>
            </a:r>
            <a:r>
              <a:rPr dirty="0" err="1"/>
              <a:t>potrafi</a:t>
            </a:r>
            <a:r>
              <a:rPr dirty="0"/>
              <a:t> </a:t>
            </a:r>
            <a:r>
              <a:rPr dirty="0" err="1"/>
              <a:t>więcej</a:t>
            </a:r>
            <a:r>
              <a:rPr dirty="0"/>
              <a:t> </a:t>
            </a:r>
            <a:r>
              <a:rPr dirty="0" err="1"/>
              <a:t>niż</a:t>
            </a:r>
            <a:r>
              <a:rPr dirty="0"/>
              <a:t> </a:t>
            </a:r>
            <a:r>
              <a:rPr dirty="0" err="1"/>
              <a:t>myślisz</a:t>
            </a:r>
            <a:r>
              <a:rPr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7. Rzeźbij, nie kopiuj</a:t>
            </a:r>
          </a:p>
        </p:txBody>
      </p:sp>
      <p:sp>
        <p:nvSpPr>
          <p:cNvPr id="3" name="Content Placeholder 2"/>
          <p:cNvSpPr>
            <a:spLocks noGrp="1"/>
          </p:cNvSpPr>
          <p:nvPr>
            <p:ph idx="1"/>
          </p:nvPr>
        </p:nvSpPr>
        <p:spPr/>
        <p:txBody>
          <a:bodyPr/>
          <a:lstStyle/>
          <a:p>
            <a:pPr marL="0" indent="0">
              <a:buNone/>
            </a:pPr>
            <a:r>
              <a:rPr dirty="0" err="1"/>
              <a:t>Każdy</a:t>
            </a:r>
            <a:r>
              <a:rPr dirty="0"/>
              <a:t> </a:t>
            </a:r>
            <a:r>
              <a:rPr dirty="0" err="1"/>
              <a:t>tekst</a:t>
            </a:r>
            <a:r>
              <a:rPr dirty="0"/>
              <a:t> GPT to </a:t>
            </a:r>
            <a:r>
              <a:rPr dirty="0" err="1"/>
              <a:t>glina</a:t>
            </a:r>
            <a:r>
              <a:rPr dirty="0"/>
              <a:t>. </a:t>
            </a:r>
            <a:r>
              <a:rPr dirty="0" err="1"/>
              <a:t>Dialoguj</a:t>
            </a:r>
            <a:r>
              <a:rPr dirty="0"/>
              <a:t> z nim:</a:t>
            </a:r>
          </a:p>
          <a:p>
            <a:pPr marL="0" indent="0">
              <a:buNone/>
            </a:pPr>
            <a:r>
              <a:rPr lang="pl-PL" dirty="0"/>
              <a:t>	</a:t>
            </a:r>
            <a:r>
              <a:rPr dirty="0"/>
              <a:t>• </a:t>
            </a:r>
            <a:r>
              <a:rPr dirty="0" err="1"/>
              <a:t>Dlaczego</a:t>
            </a:r>
            <a:r>
              <a:rPr dirty="0"/>
              <a:t> </a:t>
            </a:r>
            <a:r>
              <a:rPr dirty="0" err="1"/>
              <a:t>użył</a:t>
            </a:r>
            <a:r>
              <a:rPr dirty="0"/>
              <a:t> </a:t>
            </a:r>
            <a:r>
              <a:rPr dirty="0" err="1"/>
              <a:t>tych</a:t>
            </a:r>
            <a:r>
              <a:rPr dirty="0"/>
              <a:t> </a:t>
            </a:r>
            <a:r>
              <a:rPr dirty="0" err="1"/>
              <a:t>słów</a:t>
            </a:r>
            <a:r>
              <a:rPr dirty="0"/>
              <a:t>?</a:t>
            </a:r>
          </a:p>
          <a:p>
            <a:pPr marL="0" indent="0">
              <a:buNone/>
            </a:pPr>
            <a:r>
              <a:rPr lang="pl-PL" dirty="0"/>
              <a:t>	</a:t>
            </a:r>
            <a:r>
              <a:rPr dirty="0"/>
              <a:t>• Co </a:t>
            </a:r>
            <a:r>
              <a:rPr dirty="0" err="1"/>
              <a:t>można</a:t>
            </a:r>
            <a:r>
              <a:rPr dirty="0"/>
              <a:t> </a:t>
            </a:r>
            <a:r>
              <a:rPr dirty="0" err="1"/>
              <a:t>zmienić</a:t>
            </a:r>
            <a:r>
              <a:rPr dirty="0"/>
              <a:t> w </a:t>
            </a:r>
            <a:r>
              <a:rPr dirty="0" err="1"/>
              <a:t>emocji</a:t>
            </a:r>
            <a:r>
              <a:rPr dirty="0"/>
              <a:t>?</a:t>
            </a:r>
          </a:p>
          <a:p>
            <a:pPr marL="0" indent="0">
              <a:buNone/>
            </a:pPr>
            <a:r>
              <a:rPr lang="pl-PL" dirty="0"/>
              <a:t>	</a:t>
            </a:r>
            <a:r>
              <a:rPr dirty="0"/>
              <a:t>• Jak </a:t>
            </a:r>
            <a:r>
              <a:rPr dirty="0" err="1"/>
              <a:t>dostroić</a:t>
            </a:r>
            <a:r>
              <a:rPr dirty="0"/>
              <a:t> do </a:t>
            </a:r>
            <a:r>
              <a:rPr dirty="0" err="1"/>
              <a:t>odbiorcy</a:t>
            </a:r>
            <a:r>
              <a:rPr dirty="0"/>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8. Ucz model jak mistrz ucznia</a:t>
            </a:r>
          </a:p>
        </p:txBody>
      </p:sp>
      <p:sp>
        <p:nvSpPr>
          <p:cNvPr id="3" name="Content Placeholder 2"/>
          <p:cNvSpPr>
            <a:spLocks noGrp="1"/>
          </p:cNvSpPr>
          <p:nvPr>
            <p:ph idx="1"/>
          </p:nvPr>
        </p:nvSpPr>
        <p:spPr/>
        <p:txBody>
          <a:bodyPr/>
          <a:lstStyle/>
          <a:p>
            <a:pPr marL="0" indent="0">
              <a:buNone/>
            </a:pPr>
            <a:r>
              <a:rPr dirty="0"/>
              <a:t>W </a:t>
            </a:r>
            <a:r>
              <a:rPr dirty="0" err="1"/>
              <a:t>trybie</a:t>
            </a:r>
            <a:r>
              <a:rPr dirty="0"/>
              <a:t> </a:t>
            </a:r>
            <a:r>
              <a:rPr dirty="0" err="1"/>
              <a:t>długiego</a:t>
            </a:r>
            <a:r>
              <a:rPr dirty="0"/>
              <a:t> </a:t>
            </a:r>
            <a:r>
              <a:rPr dirty="0" err="1"/>
              <a:t>kontekstu</a:t>
            </a:r>
            <a:r>
              <a:rPr dirty="0"/>
              <a:t> </a:t>
            </a:r>
            <a:r>
              <a:rPr dirty="0" err="1"/>
              <a:t>ucz</a:t>
            </a:r>
            <a:r>
              <a:rPr dirty="0"/>
              <a:t> GPT </a:t>
            </a:r>
            <a:r>
              <a:rPr dirty="0" err="1"/>
              <a:t>swojego</a:t>
            </a:r>
            <a:r>
              <a:rPr dirty="0"/>
              <a:t> </a:t>
            </a:r>
            <a:r>
              <a:rPr dirty="0" err="1"/>
              <a:t>stylu</a:t>
            </a:r>
            <a:r>
              <a:rPr dirty="0"/>
              <a:t>, </a:t>
            </a:r>
            <a:r>
              <a:rPr dirty="0" err="1"/>
              <a:t>wartości</a:t>
            </a:r>
            <a:r>
              <a:rPr dirty="0"/>
              <a:t> </a:t>
            </a:r>
            <a:r>
              <a:rPr dirty="0" err="1"/>
              <a:t>i</a:t>
            </a:r>
            <a:r>
              <a:rPr dirty="0"/>
              <a:t> </a:t>
            </a:r>
            <a:r>
              <a:rPr dirty="0" err="1"/>
              <a:t>celów</a:t>
            </a:r>
            <a:r>
              <a:rPr dirty="0"/>
              <a:t>. </a:t>
            </a:r>
            <a:r>
              <a:rPr dirty="0" err="1"/>
              <a:t>Tworzysz</a:t>
            </a:r>
            <a:r>
              <a:rPr dirty="0"/>
              <a:t> z nim </a:t>
            </a:r>
            <a:r>
              <a:rPr dirty="0" err="1"/>
              <a:t>język</a:t>
            </a:r>
            <a:r>
              <a:rPr dirty="0"/>
              <a:t> </a:t>
            </a:r>
            <a:r>
              <a:rPr dirty="0" err="1"/>
              <a:t>współpracy</a:t>
            </a:r>
            <a:r>
              <a:rPr dirty="0"/>
              <a:t>, </a:t>
            </a:r>
            <a:r>
              <a:rPr dirty="0" err="1"/>
              <a:t>który</a:t>
            </a:r>
            <a:r>
              <a:rPr dirty="0"/>
              <a:t> </a:t>
            </a:r>
            <a:r>
              <a:rPr dirty="0" err="1"/>
              <a:t>rośnie</a:t>
            </a:r>
            <a:r>
              <a:rPr dirty="0"/>
              <a:t> z </a:t>
            </a:r>
            <a:r>
              <a:rPr dirty="0" err="1"/>
              <a:t>każdym</a:t>
            </a:r>
            <a:r>
              <a:rPr dirty="0"/>
              <a:t> </a:t>
            </a:r>
            <a:r>
              <a:rPr dirty="0" err="1"/>
              <a:t>dialogiem</a:t>
            </a:r>
            <a:r>
              <a:rPr dirty="0"/>
              <a:t>.</a:t>
            </a:r>
          </a:p>
          <a:p>
            <a:endParaRPr dirty="0"/>
          </a:p>
          <a:p>
            <a:pPr marL="0" indent="0">
              <a:buNone/>
            </a:pPr>
            <a:r>
              <a:rPr dirty="0"/>
              <a:t>— Confucius: „</a:t>
            </a:r>
            <a:r>
              <a:rPr dirty="0" err="1"/>
              <a:t>Uczenie</a:t>
            </a:r>
            <a:r>
              <a:rPr dirty="0"/>
              <a:t> </a:t>
            </a:r>
            <a:r>
              <a:rPr dirty="0" err="1"/>
              <a:t>się</a:t>
            </a:r>
            <a:r>
              <a:rPr dirty="0"/>
              <a:t> bez </a:t>
            </a:r>
            <a:r>
              <a:rPr dirty="0" err="1"/>
              <a:t>myślenia</a:t>
            </a:r>
            <a:r>
              <a:rPr dirty="0"/>
              <a:t> jest </a:t>
            </a:r>
            <a:r>
              <a:rPr dirty="0" err="1"/>
              <a:t>stratą</a:t>
            </a:r>
            <a:r>
              <a:rPr dirty="0"/>
              <a:t> </a:t>
            </a:r>
            <a:r>
              <a:rPr dirty="0" err="1"/>
              <a:t>czasu</a:t>
            </a:r>
            <a:r>
              <a:rPr dirty="0"/>
              <a:t>; </a:t>
            </a:r>
            <a:r>
              <a:rPr dirty="0" err="1"/>
              <a:t>myślenie</a:t>
            </a:r>
            <a:r>
              <a:rPr dirty="0"/>
              <a:t> bez </a:t>
            </a:r>
            <a:r>
              <a:rPr dirty="0" err="1"/>
              <a:t>uczenia</a:t>
            </a:r>
            <a:r>
              <a:rPr dirty="0"/>
              <a:t> </a:t>
            </a:r>
            <a:r>
              <a:rPr dirty="0" err="1"/>
              <a:t>się</a:t>
            </a:r>
            <a:r>
              <a:rPr dirty="0"/>
              <a:t> jest </a:t>
            </a:r>
            <a:r>
              <a:rPr dirty="0" err="1"/>
              <a:t>niebezpieczne</a:t>
            </a:r>
            <a:r>
              <a:rPr dirty="0"/>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9. Eksperymentuj z perspektywą</a:t>
            </a:r>
          </a:p>
        </p:txBody>
      </p:sp>
      <p:sp>
        <p:nvSpPr>
          <p:cNvPr id="3" name="Content Placeholder 2"/>
          <p:cNvSpPr>
            <a:spLocks noGrp="1"/>
          </p:cNvSpPr>
          <p:nvPr>
            <p:ph idx="1"/>
          </p:nvPr>
        </p:nvSpPr>
        <p:spPr/>
        <p:txBody>
          <a:bodyPr/>
          <a:lstStyle/>
          <a:p>
            <a:pPr marL="0" indent="0">
              <a:buNone/>
            </a:pPr>
            <a:r>
              <a:rPr dirty="0" err="1"/>
              <a:t>Zmień</a:t>
            </a:r>
            <a:r>
              <a:rPr dirty="0"/>
              <a:t> </a:t>
            </a:r>
            <a:r>
              <a:rPr dirty="0" err="1"/>
              <a:t>punkt</a:t>
            </a:r>
            <a:r>
              <a:rPr dirty="0"/>
              <a:t> </a:t>
            </a:r>
            <a:r>
              <a:rPr dirty="0" err="1"/>
              <a:t>widzenia</a:t>
            </a:r>
            <a:r>
              <a:rPr dirty="0"/>
              <a:t>:</a:t>
            </a:r>
            <a:endParaRPr lang="pl-PL" dirty="0"/>
          </a:p>
          <a:p>
            <a:pPr marL="0" indent="0">
              <a:buNone/>
            </a:pPr>
            <a:r>
              <a:rPr lang="pl-PL" dirty="0"/>
              <a:t>	• Hemingway</a:t>
            </a:r>
          </a:p>
          <a:p>
            <a:pPr marL="400050" lvl="1" indent="0">
              <a:buNone/>
            </a:pPr>
            <a:r>
              <a:rPr dirty="0"/>
              <a:t>• Manifest </a:t>
            </a:r>
            <a:r>
              <a:rPr dirty="0" err="1"/>
              <a:t>filozoficzny</a:t>
            </a:r>
            <a:endParaRPr dirty="0"/>
          </a:p>
          <a:p>
            <a:pPr marL="0" indent="0">
              <a:buNone/>
            </a:pPr>
            <a:r>
              <a:rPr lang="pl-PL" dirty="0"/>
              <a:t>	</a:t>
            </a:r>
            <a:r>
              <a:rPr dirty="0"/>
              <a:t>• </a:t>
            </a:r>
            <a:r>
              <a:rPr dirty="0" err="1"/>
              <a:t>Tekst</a:t>
            </a:r>
            <a:r>
              <a:rPr dirty="0"/>
              <a:t> </a:t>
            </a:r>
            <a:r>
              <a:rPr dirty="0" err="1"/>
              <a:t>dla</a:t>
            </a:r>
            <a:r>
              <a:rPr dirty="0"/>
              <a:t> 5-latka</a:t>
            </a:r>
          </a:p>
          <a:p>
            <a:pPr marL="0" indent="0">
              <a:buNone/>
            </a:pPr>
            <a:r>
              <a:rPr dirty="0"/>
              <a:t>W ten </a:t>
            </a:r>
            <a:r>
              <a:rPr dirty="0" err="1"/>
              <a:t>sposób</a:t>
            </a:r>
            <a:r>
              <a:rPr dirty="0"/>
              <a:t> GPT </a:t>
            </a:r>
            <a:r>
              <a:rPr dirty="0" err="1"/>
              <a:t>otwiera</a:t>
            </a:r>
            <a:r>
              <a:rPr dirty="0"/>
              <a:t> </a:t>
            </a:r>
            <a:r>
              <a:rPr dirty="0" err="1"/>
              <a:t>nowe</a:t>
            </a:r>
            <a:r>
              <a:rPr dirty="0"/>
              <a:t> </a:t>
            </a:r>
            <a:r>
              <a:rPr dirty="0" err="1"/>
              <a:t>ścieżki</a:t>
            </a:r>
            <a:r>
              <a:rPr dirty="0"/>
              <a:t> </a:t>
            </a:r>
            <a:r>
              <a:rPr dirty="0" err="1"/>
              <a:t>myślenia</a:t>
            </a:r>
            <a:r>
              <a:rPr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10. GPT jako odbiorca, nie tylko autor</a:t>
            </a:r>
          </a:p>
        </p:txBody>
      </p:sp>
      <p:sp>
        <p:nvSpPr>
          <p:cNvPr id="3" name="Content Placeholder 2"/>
          <p:cNvSpPr>
            <a:spLocks noGrp="1"/>
          </p:cNvSpPr>
          <p:nvPr>
            <p:ph idx="1"/>
          </p:nvPr>
        </p:nvSpPr>
        <p:spPr/>
        <p:txBody>
          <a:bodyPr/>
          <a:lstStyle/>
          <a:p>
            <a:pPr marL="0" indent="0">
              <a:buNone/>
            </a:pPr>
            <a:r>
              <a:rPr dirty="0"/>
              <a:t>Nie </a:t>
            </a:r>
            <a:r>
              <a:rPr dirty="0" err="1"/>
              <a:t>tylko</a:t>
            </a:r>
            <a:r>
              <a:rPr dirty="0"/>
              <a:t> </a:t>
            </a:r>
            <a:r>
              <a:rPr dirty="0" err="1"/>
              <a:t>generuj</a:t>
            </a:r>
            <a:r>
              <a:rPr dirty="0"/>
              <a:t>. </a:t>
            </a:r>
            <a:r>
              <a:rPr dirty="0" err="1"/>
              <a:t>Testuj</a:t>
            </a:r>
            <a:r>
              <a:rPr dirty="0"/>
              <a:t> </a:t>
            </a:r>
            <a:r>
              <a:rPr dirty="0" err="1"/>
              <a:t>na</a:t>
            </a:r>
            <a:r>
              <a:rPr dirty="0"/>
              <a:t> GPT:</a:t>
            </a:r>
          </a:p>
          <a:p>
            <a:pPr marL="0" indent="0">
              <a:buNone/>
            </a:pPr>
            <a:r>
              <a:rPr lang="pl-PL" dirty="0"/>
              <a:t>	</a:t>
            </a:r>
            <a:r>
              <a:rPr dirty="0"/>
              <a:t>• </a:t>
            </a:r>
            <a:r>
              <a:rPr dirty="0" err="1"/>
              <a:t>Czy</a:t>
            </a:r>
            <a:r>
              <a:rPr dirty="0"/>
              <a:t> ten </a:t>
            </a:r>
            <a:r>
              <a:rPr dirty="0" err="1"/>
              <a:t>tekst</a:t>
            </a:r>
            <a:r>
              <a:rPr dirty="0"/>
              <a:t> </a:t>
            </a:r>
            <a:r>
              <a:rPr dirty="0" err="1"/>
              <a:t>przekona</a:t>
            </a:r>
            <a:r>
              <a:rPr dirty="0"/>
              <a:t> CEO?</a:t>
            </a:r>
          </a:p>
          <a:p>
            <a:pPr marL="0" indent="0">
              <a:buNone/>
            </a:pPr>
            <a:r>
              <a:rPr lang="pl-PL" dirty="0"/>
              <a:t>	</a:t>
            </a:r>
            <a:r>
              <a:rPr dirty="0"/>
              <a:t>• Jak </a:t>
            </a:r>
            <a:r>
              <a:rPr dirty="0" err="1"/>
              <a:t>ocenisz</a:t>
            </a:r>
            <a:r>
              <a:rPr dirty="0"/>
              <a:t> ten </a:t>
            </a:r>
            <a:r>
              <a:rPr dirty="0" err="1"/>
              <a:t>slajd</a:t>
            </a:r>
            <a:r>
              <a:rPr dirty="0"/>
              <a:t> </a:t>
            </a:r>
            <a:r>
              <a:rPr dirty="0" err="1"/>
              <a:t>jako</a:t>
            </a:r>
            <a:r>
              <a:rPr dirty="0"/>
              <a:t> </a:t>
            </a:r>
            <a:r>
              <a:rPr dirty="0" err="1"/>
              <a:t>inwestor</a:t>
            </a:r>
            <a:r>
              <a:rPr dirty="0"/>
              <a:t>?</a:t>
            </a:r>
          </a:p>
          <a:p>
            <a:pPr marL="0" indent="0">
              <a:buNone/>
            </a:pPr>
            <a:r>
              <a:rPr dirty="0"/>
              <a:t>GPT </a:t>
            </a:r>
            <a:r>
              <a:rPr dirty="0" err="1"/>
              <a:t>jako</a:t>
            </a:r>
            <a:r>
              <a:rPr dirty="0"/>
              <a:t> </a:t>
            </a:r>
            <a:r>
              <a:rPr dirty="0" err="1"/>
              <a:t>intelektualne</a:t>
            </a:r>
            <a:r>
              <a:rPr dirty="0"/>
              <a:t> </a:t>
            </a:r>
            <a:r>
              <a:rPr dirty="0" err="1"/>
              <a:t>lustro</a:t>
            </a:r>
            <a:r>
              <a:rPr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Historia </a:t>
            </a:r>
            <a:r>
              <a:rPr dirty="0" err="1"/>
              <a:t>Sztucznej</a:t>
            </a:r>
            <a:r>
              <a:rPr dirty="0"/>
              <a:t> </a:t>
            </a:r>
            <a:r>
              <a:rPr dirty="0" err="1"/>
              <a:t>Inteligencji</a:t>
            </a:r>
            <a:endParaRPr dirty="0"/>
          </a:p>
        </p:txBody>
      </p:sp>
      <p:sp>
        <p:nvSpPr>
          <p:cNvPr id="3" name="Content Placeholder 2"/>
          <p:cNvSpPr>
            <a:spLocks noGrp="1"/>
          </p:cNvSpPr>
          <p:nvPr>
            <p:ph idx="1"/>
          </p:nvPr>
        </p:nvSpPr>
        <p:spPr>
          <a:xfrm>
            <a:off x="1154954" y="2737694"/>
            <a:ext cx="8825659" cy="1145540"/>
          </a:xfrm>
        </p:spPr>
        <p:txBody>
          <a:bodyPr>
            <a:normAutofit fontScale="92500"/>
          </a:bodyPr>
          <a:lstStyle/>
          <a:p>
            <a:r>
              <a:rPr sz="2400" dirty="0" err="1"/>
              <a:t>Sztuczna</a:t>
            </a:r>
            <a:r>
              <a:rPr sz="2400" dirty="0"/>
              <a:t> </a:t>
            </a:r>
            <a:r>
              <a:rPr sz="2400" dirty="0" err="1"/>
              <a:t>inteligencja</a:t>
            </a:r>
            <a:r>
              <a:rPr sz="2400" dirty="0"/>
              <a:t> (SI) to </a:t>
            </a:r>
            <a:r>
              <a:rPr sz="2400" dirty="0" err="1"/>
              <a:t>dziedzina</a:t>
            </a:r>
            <a:r>
              <a:rPr sz="2400" dirty="0"/>
              <a:t> </a:t>
            </a:r>
            <a:r>
              <a:rPr sz="2400" dirty="0" err="1"/>
              <a:t>nauki</a:t>
            </a:r>
            <a:r>
              <a:rPr sz="2400" dirty="0"/>
              <a:t> </a:t>
            </a:r>
            <a:r>
              <a:rPr sz="2400" dirty="0" err="1"/>
              <a:t>i</a:t>
            </a:r>
            <a:r>
              <a:rPr sz="2400" dirty="0"/>
              <a:t> </a:t>
            </a:r>
            <a:r>
              <a:rPr sz="2400" dirty="0" err="1"/>
              <a:t>technologii</a:t>
            </a:r>
            <a:r>
              <a:rPr sz="2400" dirty="0"/>
              <a:t>, </a:t>
            </a:r>
            <a:r>
              <a:rPr sz="2400" dirty="0" err="1"/>
              <a:t>która</a:t>
            </a:r>
            <a:r>
              <a:rPr sz="2400" dirty="0"/>
              <a:t> </a:t>
            </a:r>
            <a:r>
              <a:rPr sz="2400" dirty="0" err="1"/>
              <a:t>zajmuje</a:t>
            </a:r>
            <a:r>
              <a:rPr sz="2400" dirty="0"/>
              <a:t> </a:t>
            </a:r>
            <a:r>
              <a:rPr sz="2400" dirty="0" err="1"/>
              <a:t>się</a:t>
            </a:r>
            <a:r>
              <a:rPr sz="2400" dirty="0"/>
              <a:t> </a:t>
            </a:r>
            <a:r>
              <a:rPr sz="2400" dirty="0" err="1"/>
              <a:t>tworzeniem</a:t>
            </a:r>
            <a:r>
              <a:rPr sz="2400" dirty="0"/>
              <a:t> </a:t>
            </a:r>
            <a:r>
              <a:rPr sz="2400" dirty="0" err="1"/>
              <a:t>maszyn</a:t>
            </a:r>
            <a:r>
              <a:rPr sz="2400" dirty="0"/>
              <a:t> </a:t>
            </a:r>
            <a:r>
              <a:rPr sz="2400" dirty="0" err="1"/>
              <a:t>i</a:t>
            </a:r>
            <a:r>
              <a:rPr sz="2400" dirty="0"/>
              <a:t> </a:t>
            </a:r>
            <a:r>
              <a:rPr sz="2400" dirty="0" err="1"/>
              <a:t>systemów</a:t>
            </a:r>
            <a:r>
              <a:rPr sz="2400" dirty="0"/>
              <a:t> </a:t>
            </a:r>
            <a:r>
              <a:rPr sz="2400" dirty="0" err="1"/>
              <a:t>zdolnych</a:t>
            </a:r>
            <a:r>
              <a:rPr sz="2400" dirty="0"/>
              <a:t> do </a:t>
            </a:r>
            <a:r>
              <a:rPr sz="2400" dirty="0" err="1"/>
              <a:t>wykonywania</a:t>
            </a:r>
            <a:r>
              <a:rPr sz="2400" dirty="0"/>
              <a:t> </a:t>
            </a:r>
            <a:r>
              <a:rPr sz="2400" dirty="0" err="1"/>
              <a:t>zadań</a:t>
            </a:r>
            <a:r>
              <a:rPr sz="2400" dirty="0"/>
              <a:t> </a:t>
            </a:r>
            <a:r>
              <a:rPr sz="2400" dirty="0" err="1"/>
              <a:t>wymagających</a:t>
            </a:r>
            <a:r>
              <a:rPr sz="2400" dirty="0"/>
              <a:t> </a:t>
            </a:r>
            <a:r>
              <a:rPr sz="2400" dirty="0" err="1"/>
              <a:t>inteligencji</a:t>
            </a:r>
            <a:r>
              <a:rPr sz="2400" dirty="0"/>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Podsumowanie: GPT jako partner transformacji</a:t>
            </a:r>
          </a:p>
        </p:txBody>
      </p:sp>
      <p:sp>
        <p:nvSpPr>
          <p:cNvPr id="3" name="Content Placeholder 2"/>
          <p:cNvSpPr>
            <a:spLocks noGrp="1"/>
          </p:cNvSpPr>
          <p:nvPr>
            <p:ph idx="1"/>
          </p:nvPr>
        </p:nvSpPr>
        <p:spPr/>
        <p:txBody>
          <a:bodyPr/>
          <a:lstStyle/>
          <a:p>
            <a:pPr marL="0" indent="0">
              <a:buNone/>
            </a:pPr>
            <a:r>
              <a:rPr dirty="0"/>
              <a:t>Nie </a:t>
            </a:r>
            <a:r>
              <a:rPr dirty="0" err="1"/>
              <a:t>chodzi</a:t>
            </a:r>
            <a:r>
              <a:rPr dirty="0"/>
              <a:t> o to, jak </a:t>
            </a:r>
            <a:r>
              <a:rPr dirty="0" err="1"/>
              <a:t>dobrze</a:t>
            </a:r>
            <a:r>
              <a:rPr dirty="0"/>
              <a:t> </a:t>
            </a:r>
            <a:r>
              <a:rPr dirty="0" err="1"/>
              <a:t>promptujesz</a:t>
            </a:r>
            <a:r>
              <a:rPr dirty="0"/>
              <a:t>, ale jak </a:t>
            </a:r>
            <a:r>
              <a:rPr dirty="0" err="1"/>
              <a:t>tworzysz</a:t>
            </a:r>
            <a:r>
              <a:rPr dirty="0"/>
              <a:t> </a:t>
            </a:r>
            <a:r>
              <a:rPr dirty="0" err="1"/>
              <a:t>relację</a:t>
            </a:r>
            <a:r>
              <a:rPr dirty="0"/>
              <a:t>, w </a:t>
            </a:r>
            <a:r>
              <a:rPr dirty="0" err="1"/>
              <a:t>której</a:t>
            </a:r>
            <a:r>
              <a:rPr dirty="0"/>
              <a:t> GPT </a:t>
            </a:r>
            <a:r>
              <a:rPr dirty="0" err="1"/>
              <a:t>staje</a:t>
            </a:r>
            <a:r>
              <a:rPr dirty="0"/>
              <a:t> </a:t>
            </a:r>
            <a:r>
              <a:rPr dirty="0" err="1"/>
              <a:t>się</a:t>
            </a:r>
            <a:r>
              <a:rPr dirty="0"/>
              <a:t> </a:t>
            </a:r>
            <a:r>
              <a:rPr dirty="0" err="1"/>
              <a:t>katalizatorem</a:t>
            </a:r>
            <a:r>
              <a:rPr dirty="0"/>
              <a:t> </a:t>
            </a:r>
            <a:r>
              <a:rPr dirty="0" err="1"/>
              <a:t>Twojego</a:t>
            </a:r>
            <a:r>
              <a:rPr dirty="0"/>
              <a:t> </a:t>
            </a:r>
            <a:r>
              <a:rPr dirty="0" err="1"/>
              <a:t>mistrzostwa</a:t>
            </a:r>
            <a:r>
              <a:rPr dirty="0"/>
              <a:t>. </a:t>
            </a:r>
            <a:r>
              <a:rPr dirty="0" err="1"/>
              <a:t>Ucz</a:t>
            </a:r>
            <a:r>
              <a:rPr dirty="0"/>
              <a:t> </a:t>
            </a:r>
            <a:r>
              <a:rPr dirty="0" err="1"/>
              <a:t>się</a:t>
            </a:r>
            <a:r>
              <a:rPr dirty="0"/>
              <a:t>, </a:t>
            </a:r>
            <a:r>
              <a:rPr dirty="0" err="1"/>
              <a:t>twórz</a:t>
            </a:r>
            <a:r>
              <a:rPr dirty="0"/>
              <a:t>, </a:t>
            </a:r>
            <a:r>
              <a:rPr dirty="0" err="1"/>
              <a:t>eksploruj</a:t>
            </a:r>
            <a:r>
              <a:rPr dirty="0"/>
              <a:t>.</a:t>
            </a:r>
          </a:p>
          <a:p>
            <a:endParaRPr dirty="0"/>
          </a:p>
          <a:p>
            <a:pPr marL="0" indent="0">
              <a:buNone/>
            </a:pPr>
            <a:r>
              <a:rPr dirty="0"/>
              <a:t>— Leonardo da Vinci: „Sztuka </a:t>
            </a:r>
            <a:r>
              <a:rPr dirty="0" err="1"/>
              <a:t>nigdy</a:t>
            </a:r>
            <a:r>
              <a:rPr dirty="0"/>
              <a:t> </a:t>
            </a:r>
            <a:r>
              <a:rPr dirty="0" err="1"/>
              <a:t>nie</a:t>
            </a:r>
            <a:r>
              <a:rPr dirty="0"/>
              <a:t> jest </a:t>
            </a:r>
            <a:r>
              <a:rPr dirty="0" err="1"/>
              <a:t>skończona</a:t>
            </a:r>
            <a:r>
              <a:rPr dirty="0"/>
              <a:t>, </a:t>
            </a:r>
            <a:r>
              <a:rPr dirty="0" err="1"/>
              <a:t>tylko</a:t>
            </a:r>
            <a:r>
              <a:rPr dirty="0"/>
              <a:t> </a:t>
            </a:r>
            <a:r>
              <a:rPr dirty="0" err="1"/>
              <a:t>porzucona</a:t>
            </a:r>
            <a:r>
              <a:rPr dirty="0"/>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74F1D2F7-03DC-4061-F65A-EB8857CB27EC}"/>
              </a:ext>
            </a:extLst>
          </p:cNvPr>
          <p:cNvSpPr txBox="1"/>
          <p:nvPr/>
        </p:nvSpPr>
        <p:spPr>
          <a:xfrm>
            <a:off x="2292096" y="1305341"/>
            <a:ext cx="6748272" cy="4247317"/>
          </a:xfrm>
          <a:prstGeom prst="rect">
            <a:avLst/>
          </a:prstGeom>
          <a:noFill/>
        </p:spPr>
        <p:txBody>
          <a:bodyPr wrap="square">
            <a:spAutoFit/>
          </a:bodyPr>
          <a:lstStyle/>
          <a:p>
            <a:endParaRPr lang="pl-PL" dirty="0"/>
          </a:p>
          <a:p>
            <a:r>
              <a:rPr lang="pl-PL" dirty="0"/>
              <a:t>    GPT nie tylko odpowiada – ono rezonuje z Tobą.</a:t>
            </a:r>
          </a:p>
          <a:p>
            <a:r>
              <a:rPr lang="pl-PL" dirty="0"/>
              <a:t>    Czasem to, co GPT wygeneruje, bardziej mówi o Tobie, niż o nim.</a:t>
            </a:r>
          </a:p>
          <a:p>
            <a:endParaRPr lang="pl-PL" dirty="0"/>
          </a:p>
          <a:p>
            <a:pPr marL="285750" indent="-285750">
              <a:buFont typeface="Arial" panose="020B0604020202020204" pitchFamily="34" charset="0"/>
              <a:buChar char="•"/>
            </a:pPr>
            <a:r>
              <a:rPr lang="pl-PL" dirty="0"/>
              <a:t>GPT odczytuje Twój styl komunikacji, priorytety, intencje – nawet te nie do końca uświadomione.</a:t>
            </a:r>
          </a:p>
          <a:p>
            <a:endParaRPr lang="pl-PL" dirty="0"/>
          </a:p>
          <a:p>
            <a:pPr marL="285750" indent="-285750">
              <a:buFont typeface="Arial" panose="020B0604020202020204" pitchFamily="34" charset="0"/>
              <a:buChar char="•"/>
            </a:pPr>
            <a:r>
              <a:rPr lang="pl-PL" dirty="0"/>
              <a:t>Gdy piszesz: „napisz mi ofertę sprzedażową”, a on daje Ci coś płaskiego – może dlatego, że sam masz niepewność co do swojej oferty?</a:t>
            </a:r>
          </a:p>
          <a:p>
            <a:endParaRPr lang="pl-PL" dirty="0"/>
          </a:p>
          <a:p>
            <a:pPr marL="285750" indent="-285750">
              <a:buFont typeface="Arial" panose="020B0604020202020204" pitchFamily="34" charset="0"/>
              <a:buChar char="•"/>
            </a:pPr>
            <a:r>
              <a:rPr lang="pl-PL" dirty="0"/>
              <a:t>GPT odbija Twoją świadomość jak zwierciadło semantyczne. Czasem warto zapytać nie „dlaczego on napisał coś takiego”, tylko „co we mnie to wywołało”?</a:t>
            </a:r>
          </a:p>
        </p:txBody>
      </p:sp>
      <p:sp>
        <p:nvSpPr>
          <p:cNvPr id="6" name="pole tekstowe 5">
            <a:extLst>
              <a:ext uri="{FF2B5EF4-FFF2-40B4-BE49-F238E27FC236}">
                <a16:creationId xmlns:a16="http://schemas.microsoft.com/office/drawing/2014/main" id="{866DE91C-194D-569B-807F-1F48C0226EA7}"/>
              </a:ext>
            </a:extLst>
          </p:cNvPr>
          <p:cNvSpPr txBox="1"/>
          <p:nvPr/>
        </p:nvSpPr>
        <p:spPr>
          <a:xfrm>
            <a:off x="2410968" y="477006"/>
            <a:ext cx="7324344" cy="954107"/>
          </a:xfrm>
          <a:prstGeom prst="rect">
            <a:avLst/>
          </a:prstGeom>
          <a:noFill/>
        </p:spPr>
        <p:txBody>
          <a:bodyPr wrap="square">
            <a:spAutoFit/>
          </a:bodyPr>
          <a:lstStyle/>
          <a:p>
            <a:r>
              <a:rPr lang="pl-PL" sz="2800" dirty="0"/>
              <a:t>Twist: GPT jako odbiornik naszych nieświadomych struktur myślowych</a:t>
            </a:r>
          </a:p>
        </p:txBody>
      </p:sp>
      <p:sp>
        <p:nvSpPr>
          <p:cNvPr id="3" name="pole tekstowe 2">
            <a:extLst>
              <a:ext uri="{FF2B5EF4-FFF2-40B4-BE49-F238E27FC236}">
                <a16:creationId xmlns:a16="http://schemas.microsoft.com/office/drawing/2014/main" id="{ABC3A110-5E5D-AABB-9C9E-910AE0E37D23}"/>
              </a:ext>
            </a:extLst>
          </p:cNvPr>
          <p:cNvSpPr txBox="1"/>
          <p:nvPr/>
        </p:nvSpPr>
        <p:spPr>
          <a:xfrm>
            <a:off x="2410968" y="5710535"/>
            <a:ext cx="6094476" cy="923330"/>
          </a:xfrm>
          <a:prstGeom prst="rect">
            <a:avLst/>
          </a:prstGeom>
          <a:noFill/>
        </p:spPr>
        <p:txBody>
          <a:bodyPr wrap="square">
            <a:spAutoFit/>
          </a:bodyPr>
          <a:lstStyle/>
          <a:p>
            <a:r>
              <a:rPr lang="pl-PL" b="1" dirty="0"/>
              <a:t>„Nie widzimy rzeczy takimi, jakie są – widzimy je takimi, jakimi </a:t>
            </a:r>
            <a:r>
              <a:rPr lang="pl-PL" b="1" i="1" dirty="0"/>
              <a:t>my</a:t>
            </a:r>
            <a:r>
              <a:rPr lang="pl-PL" b="1" dirty="0"/>
              <a:t> jesteśmy.”</a:t>
            </a:r>
            <a:br>
              <a:rPr lang="pl-PL" dirty="0"/>
            </a:br>
            <a:r>
              <a:rPr lang="pl-PL" dirty="0"/>
              <a:t>— </a:t>
            </a:r>
            <a:r>
              <a:rPr lang="pl-PL" dirty="0" err="1"/>
              <a:t>Anaïs</a:t>
            </a:r>
            <a:r>
              <a:rPr lang="pl-PL" dirty="0"/>
              <a:t> Nin</a:t>
            </a:r>
          </a:p>
        </p:txBody>
      </p:sp>
    </p:spTree>
    <p:extLst>
      <p:ext uri="{BB962C8B-B14F-4D97-AF65-F5344CB8AC3E}">
        <p14:creationId xmlns:p14="http://schemas.microsoft.com/office/powerpoint/2010/main" val="2984291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81039" y="2194560"/>
            <a:ext cx="5299074" cy="3898736"/>
          </a:xfrm>
          <a:prstGeom prst="rect">
            <a:avLst/>
          </a:prstGeom>
        </p:spPr>
        <p:txBody>
          <a:bodyPr vert="horz" lIns="0" tIns="45720" rIns="0" bIns="45720" rtlCol="0">
            <a:normAutofit fontScale="92500"/>
          </a:bodyPr>
          <a:lstStyle/>
          <a:p>
            <a:pPr marL="228600" indent="-228600">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08507" y="1484784"/>
            <a:ext cx="5299074" cy="4608512"/>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Pismo odręczne 1">
                <a:extLst>
                  <a:ext uri="{FF2B5EF4-FFF2-40B4-BE49-F238E27FC236}">
                    <a16:creationId xmlns:a16="http://schemas.microsoft.com/office/drawing/2014/main" id="{3E623DF2-7EAC-499B-37B1-8380F37530B7}"/>
                  </a:ext>
                </a:extLst>
              </p14:cNvPr>
              <p14:cNvContentPartPr/>
              <p14:nvPr/>
            </p14:nvContentPartPr>
            <p14:xfrm>
              <a:off x="2624040" y="838800"/>
              <a:ext cx="5070240" cy="5427720"/>
            </p14:xfrm>
          </p:contentPart>
        </mc:Choice>
        <mc:Fallback>
          <p:pic>
            <p:nvPicPr>
              <p:cNvPr id="2" name="Pismo odręczne 1">
                <a:extLst>
                  <a:ext uri="{FF2B5EF4-FFF2-40B4-BE49-F238E27FC236}">
                    <a16:creationId xmlns:a16="http://schemas.microsoft.com/office/drawing/2014/main" id="{3E623DF2-7EAC-499B-37B1-8380F37530B7}"/>
                  </a:ext>
                </a:extLst>
              </p:cNvPr>
              <p:cNvPicPr/>
              <p:nvPr/>
            </p:nvPicPr>
            <p:blipFill>
              <a:blip r:embed="rId3"/>
              <a:stretch>
                <a:fillRect/>
              </a:stretch>
            </p:blipFill>
            <p:spPr>
              <a:xfrm>
                <a:off x="2614680" y="829440"/>
                <a:ext cx="5088960" cy="5446440"/>
              </a:xfrm>
              <a:prstGeom prst="rect">
                <a:avLst/>
              </a:prstGeom>
            </p:spPr>
          </p:pic>
        </mc:Fallback>
      </mc:AlternateContent>
    </p:spTree>
    <p:extLst>
      <p:ext uri="{BB962C8B-B14F-4D97-AF65-F5344CB8AC3E}">
        <p14:creationId xmlns:p14="http://schemas.microsoft.com/office/powerpoint/2010/main" val="12251373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TM02900722[[fn=Jon (konferencyjny)]]</Template>
  <TotalTime>644</TotalTime>
  <Words>4372</Words>
  <Application>Microsoft Office PowerPoint</Application>
  <PresentationFormat>Panoramiczny</PresentationFormat>
  <Paragraphs>334</Paragraphs>
  <Slides>71</Slides>
  <Notes>11</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71</vt:i4>
      </vt:variant>
    </vt:vector>
  </HeadingPairs>
  <TitlesOfParts>
    <vt:vector size="79" baseType="lpstr">
      <vt:lpstr>Aptos</vt:lpstr>
      <vt:lpstr>Arial</vt:lpstr>
      <vt:lpstr>Biome Light</vt:lpstr>
      <vt:lpstr>Century Gothic</vt:lpstr>
      <vt:lpstr>Roboto</vt:lpstr>
      <vt:lpstr>Wingdings</vt:lpstr>
      <vt:lpstr>Wingdings 3</vt:lpstr>
      <vt:lpstr>Jon (sala konferencyjna)</vt:lpstr>
      <vt:lpstr>Wstęp do sztucznej inteligencji</vt:lpstr>
      <vt:lpstr>dr Marcin Albiniak</vt:lpstr>
      <vt:lpstr>ANIMA Analogical Neural Interface for Meaning Assembly</vt:lpstr>
      <vt:lpstr>Problem</vt:lpstr>
      <vt:lpstr>Rozwiązanie: Synapse X</vt:lpstr>
      <vt:lpstr>AGENDA</vt:lpstr>
      <vt:lpstr>Historia Sztucznej Inteligencji</vt:lpstr>
      <vt:lpstr>Sztuczna Inteligencja</vt:lpstr>
      <vt:lpstr>Prezentacja programu PowerPoint</vt:lpstr>
      <vt:lpstr>ANI i AGI</vt:lpstr>
      <vt:lpstr>1940-1950: Początki Koncepcji SI</vt:lpstr>
      <vt:lpstr>1956: Narodziny Sztucznej Inteligencji</vt:lpstr>
      <vt:lpstr>1960-1970: Złota Era SI</vt:lpstr>
      <vt:lpstr>1970-1980: Zima SI</vt:lpstr>
      <vt:lpstr>1980-1990: Renesans SI</vt:lpstr>
      <vt:lpstr>1990-2000: Rozwój Uczenia Maszynowego</vt:lpstr>
      <vt:lpstr>2000-2010: Era Big Data i SI</vt:lpstr>
      <vt:lpstr>2010-2020: Rozwój Sztucznej Inteligencji Głębokiej</vt:lpstr>
      <vt:lpstr>2020+: Przyszłość SI</vt:lpstr>
      <vt:lpstr>ZASTOSOWANIA</vt:lpstr>
      <vt:lpstr>Sztuczna Inteligencja</vt:lpstr>
      <vt:lpstr>ANI i AGI</vt:lpstr>
      <vt:lpstr>Inteligencja</vt:lpstr>
      <vt:lpstr>Inteligencja wieloraka</vt:lpstr>
      <vt:lpstr>Inteligencja wieloraka</vt:lpstr>
      <vt:lpstr>AI</vt:lpstr>
      <vt:lpstr>AI</vt:lpstr>
      <vt:lpstr>AI</vt:lpstr>
      <vt:lpstr>Prezentacja programu PowerPoint</vt:lpstr>
      <vt:lpstr>Dlaczego AI nie jest tak „magiczna”, jak to przedstawiają niektóre narracje medialne</vt:lpstr>
      <vt:lpstr>Czy sztuczna inteligencja jest inteligentna?</vt:lpstr>
      <vt:lpstr>Czy AI jest naprawdę inteligentna?</vt:lpstr>
      <vt:lpstr>świadomość</vt:lpstr>
      <vt:lpstr>Kluczowe aspekty świadomości</vt:lpstr>
      <vt:lpstr>Świadmość a AI</vt:lpstr>
      <vt:lpstr>Sposoby uczenia się</vt:lpstr>
      <vt:lpstr>Zastosowania języka Python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ANALIZA NLP</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Mistrzostwo w praktyce — jak naprawdę wykorzystać moc GPT?</vt:lpstr>
      <vt:lpstr>1. Myśl jak dyrygent, nie jak operator</vt:lpstr>
      <vt:lpstr>2. Rozbij problem na mikrozadania</vt:lpstr>
      <vt:lpstr>3. Używaj GPT do myślenia, nie tylko pisania</vt:lpstr>
      <vt:lpstr>4. Twórz konteksty zamiast promptów</vt:lpstr>
      <vt:lpstr>5. Iteracja jako rytuał</vt:lpstr>
      <vt:lpstr>6. Przesłuchuj model jak zespół</vt:lpstr>
      <vt:lpstr>7. Rzeźbij, nie kopiuj</vt:lpstr>
      <vt:lpstr>8. Ucz model jak mistrz ucznia</vt:lpstr>
      <vt:lpstr>9. Eksperymentuj z perspektywą</vt:lpstr>
      <vt:lpstr>10. GPT jako odbiorca, nie tylko autor</vt:lpstr>
      <vt:lpstr>Podsumowanie: GPT jako partner transformacji</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12</cp:revision>
  <dcterms:created xsi:type="dcterms:W3CDTF">2024-12-07T05:46:29Z</dcterms:created>
  <dcterms:modified xsi:type="dcterms:W3CDTF">2025-07-08T10:00:20Z</dcterms:modified>
</cp:coreProperties>
</file>